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62" r:id="rId2"/>
    <p:sldId id="274" r:id="rId3"/>
    <p:sldId id="257" r:id="rId4"/>
    <p:sldId id="258" r:id="rId5"/>
    <p:sldId id="259" r:id="rId6"/>
    <p:sldId id="260" r:id="rId7"/>
    <p:sldId id="264" r:id="rId8"/>
    <p:sldId id="275" r:id="rId9"/>
    <p:sldId id="266" r:id="rId10"/>
    <p:sldId id="263"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1" clrIdx="0">
    <p:extLst>
      <p:ext uri="{19B8F6BF-5375-455C-9EA6-DF929625EA0E}">
        <p15:presenceInfo xmlns:p15="http://schemas.microsoft.com/office/powerpoint/2012/main" userId="81f80740ba1184e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DFE5A9"/>
    <a:srgbClr val="60CEE8"/>
    <a:srgbClr val="9AF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47600" autoAdjust="0"/>
  </p:normalViewPr>
  <p:slideViewPr>
    <p:cSldViewPr snapToGrid="0">
      <p:cViewPr varScale="1">
        <p:scale>
          <a:sx n="32" d="100"/>
          <a:sy n="32" d="100"/>
        </p:scale>
        <p:origin x="190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0A7A59-A0F4-4FF4-AAF2-DB0CB86021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78EBF73-53F2-41F0-B7BC-A26C25D1443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8083B-3E0A-4CBF-95CE-3EE03E983D0E}" type="datetimeFigureOut">
              <a:rPr lang="en-US" smtClean="0"/>
              <a:t>5/31/2019</a:t>
            </a:fld>
            <a:endParaRPr lang="en-US"/>
          </a:p>
        </p:txBody>
      </p:sp>
      <p:sp>
        <p:nvSpPr>
          <p:cNvPr id="4" name="Slide Image Placeholder 3">
            <a:extLst>
              <a:ext uri="{FF2B5EF4-FFF2-40B4-BE49-F238E27FC236}">
                <a16:creationId xmlns:a16="http://schemas.microsoft.com/office/drawing/2014/main" id="{D6D85236-39FA-44A9-B8FA-7F2EC688B2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DD427EAD-822F-4429-827A-95426FFC307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3F26873-7D43-44DD-809C-D1FDF9A0546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C3DEE426-0422-47F6-B336-7807F84E7CD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24042-79EE-4D85-B01D-56253AB5CA6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B343E6DB-4482-49CB-85C3-05ADCC4DA8BD}" type="slidenum">
              <a:rPr lang="en-US" smtClean="0"/>
              <a:t>1</a:t>
            </a:fld>
            <a:endParaRPr lang="en-US"/>
          </a:p>
        </p:txBody>
      </p:sp>
    </p:spTree>
    <p:extLst>
      <p:ext uri="{BB962C8B-B14F-4D97-AF65-F5344CB8AC3E}">
        <p14:creationId xmlns:p14="http://schemas.microsoft.com/office/powerpoint/2010/main" val="1019204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24042-79EE-4D85-B01D-56253AB5CA6B}" type="slidenum">
              <a:rPr lang="en-US" smtClean="0"/>
              <a:t>10</a:t>
            </a:fld>
            <a:endParaRPr lang="en-US"/>
          </a:p>
        </p:txBody>
      </p:sp>
    </p:spTree>
    <p:extLst>
      <p:ext uri="{BB962C8B-B14F-4D97-AF65-F5344CB8AC3E}">
        <p14:creationId xmlns:p14="http://schemas.microsoft.com/office/powerpoint/2010/main" val="1938148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24042-79EE-4D85-B01D-56253AB5CA6B}" type="slidenum">
              <a:rPr lang="en-US" smtClean="0"/>
              <a:t>11</a:t>
            </a:fld>
            <a:endParaRPr lang="en-US"/>
          </a:p>
        </p:txBody>
      </p:sp>
    </p:spTree>
    <p:extLst>
      <p:ext uri="{BB962C8B-B14F-4D97-AF65-F5344CB8AC3E}">
        <p14:creationId xmlns:p14="http://schemas.microsoft.com/office/powerpoint/2010/main" val="566162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24042-79EE-4D85-B01D-56253AB5CA6B}" type="slidenum">
              <a:rPr lang="en-US" smtClean="0"/>
              <a:t>12</a:t>
            </a:fld>
            <a:endParaRPr lang="en-US"/>
          </a:p>
        </p:txBody>
      </p:sp>
    </p:spTree>
    <p:extLst>
      <p:ext uri="{BB962C8B-B14F-4D97-AF65-F5344CB8AC3E}">
        <p14:creationId xmlns:p14="http://schemas.microsoft.com/office/powerpoint/2010/main" val="255013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24042-79EE-4D85-B01D-56253AB5CA6B}" type="slidenum">
              <a:rPr lang="en-US" smtClean="0"/>
              <a:t>13</a:t>
            </a:fld>
            <a:endParaRPr lang="en-US"/>
          </a:p>
        </p:txBody>
      </p:sp>
    </p:spTree>
    <p:extLst>
      <p:ext uri="{BB962C8B-B14F-4D97-AF65-F5344CB8AC3E}">
        <p14:creationId xmlns:p14="http://schemas.microsoft.com/office/powerpoint/2010/main" val="2909951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24042-79EE-4D85-B01D-56253AB5CA6B}" type="slidenum">
              <a:rPr lang="en-US" smtClean="0"/>
              <a:t>14</a:t>
            </a:fld>
            <a:endParaRPr lang="en-US"/>
          </a:p>
        </p:txBody>
      </p:sp>
    </p:spTree>
    <p:extLst>
      <p:ext uri="{BB962C8B-B14F-4D97-AF65-F5344CB8AC3E}">
        <p14:creationId xmlns:p14="http://schemas.microsoft.com/office/powerpoint/2010/main" val="1222863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24042-79EE-4D85-B01D-56253AB5CA6B}" type="slidenum">
              <a:rPr lang="en-US" smtClean="0"/>
              <a:t>15</a:t>
            </a:fld>
            <a:endParaRPr lang="en-US"/>
          </a:p>
        </p:txBody>
      </p:sp>
    </p:spTree>
    <p:extLst>
      <p:ext uri="{BB962C8B-B14F-4D97-AF65-F5344CB8AC3E}">
        <p14:creationId xmlns:p14="http://schemas.microsoft.com/office/powerpoint/2010/main" val="1294961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24042-79EE-4D85-B01D-56253AB5CA6B}" type="slidenum">
              <a:rPr lang="en-US" smtClean="0"/>
              <a:t>16</a:t>
            </a:fld>
            <a:endParaRPr lang="en-US"/>
          </a:p>
        </p:txBody>
      </p:sp>
    </p:spTree>
    <p:extLst>
      <p:ext uri="{BB962C8B-B14F-4D97-AF65-F5344CB8AC3E}">
        <p14:creationId xmlns:p14="http://schemas.microsoft.com/office/powerpoint/2010/main" val="3982426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24042-79EE-4D85-B01D-56253AB5CA6B}" type="slidenum">
              <a:rPr lang="en-US" smtClean="0"/>
              <a:t>17</a:t>
            </a:fld>
            <a:endParaRPr lang="en-US"/>
          </a:p>
        </p:txBody>
      </p:sp>
    </p:spTree>
    <p:extLst>
      <p:ext uri="{BB962C8B-B14F-4D97-AF65-F5344CB8AC3E}">
        <p14:creationId xmlns:p14="http://schemas.microsoft.com/office/powerpoint/2010/main" val="2123873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24042-79EE-4D85-B01D-56253AB5CA6B}" type="slidenum">
              <a:rPr lang="en-US" smtClean="0"/>
              <a:t>2</a:t>
            </a:fld>
            <a:endParaRPr lang="en-US"/>
          </a:p>
        </p:txBody>
      </p:sp>
    </p:spTree>
    <p:extLst>
      <p:ext uri="{BB962C8B-B14F-4D97-AF65-F5344CB8AC3E}">
        <p14:creationId xmlns:p14="http://schemas.microsoft.com/office/powerpoint/2010/main" val="397409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24042-79EE-4D85-B01D-56253AB5CA6B}" type="slidenum">
              <a:rPr lang="en-US" smtClean="0"/>
              <a:t>3</a:t>
            </a:fld>
            <a:endParaRPr lang="en-US"/>
          </a:p>
        </p:txBody>
      </p:sp>
    </p:spTree>
    <p:extLst>
      <p:ext uri="{BB962C8B-B14F-4D97-AF65-F5344CB8AC3E}">
        <p14:creationId xmlns:p14="http://schemas.microsoft.com/office/powerpoint/2010/main" val="3553399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24042-79EE-4D85-B01D-56253AB5CA6B}" type="slidenum">
              <a:rPr lang="en-US" smtClean="0"/>
              <a:t>4</a:t>
            </a:fld>
            <a:endParaRPr lang="en-US"/>
          </a:p>
        </p:txBody>
      </p:sp>
    </p:spTree>
    <p:extLst>
      <p:ext uri="{BB962C8B-B14F-4D97-AF65-F5344CB8AC3E}">
        <p14:creationId xmlns:p14="http://schemas.microsoft.com/office/powerpoint/2010/main" val="334777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24042-79EE-4D85-B01D-56253AB5CA6B}" type="slidenum">
              <a:rPr lang="en-US" smtClean="0"/>
              <a:t>5</a:t>
            </a:fld>
            <a:endParaRPr lang="en-US"/>
          </a:p>
        </p:txBody>
      </p:sp>
    </p:spTree>
    <p:extLst>
      <p:ext uri="{BB962C8B-B14F-4D97-AF65-F5344CB8AC3E}">
        <p14:creationId xmlns:p14="http://schemas.microsoft.com/office/powerpoint/2010/main" val="2708104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43E6DB-4482-49CB-85C3-05ADCC4DA8BD}" type="slidenum">
              <a:rPr lang="en-US" smtClean="0"/>
              <a:t>6</a:t>
            </a:fld>
            <a:endParaRPr lang="en-US"/>
          </a:p>
        </p:txBody>
      </p:sp>
    </p:spTree>
    <p:extLst>
      <p:ext uri="{BB962C8B-B14F-4D97-AF65-F5344CB8AC3E}">
        <p14:creationId xmlns:p14="http://schemas.microsoft.com/office/powerpoint/2010/main" val="634349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24042-79EE-4D85-B01D-56253AB5CA6B}" type="slidenum">
              <a:rPr lang="en-US" smtClean="0"/>
              <a:t>7</a:t>
            </a:fld>
            <a:endParaRPr lang="en-US"/>
          </a:p>
        </p:txBody>
      </p:sp>
    </p:spTree>
    <p:extLst>
      <p:ext uri="{BB962C8B-B14F-4D97-AF65-F5344CB8AC3E}">
        <p14:creationId xmlns:p14="http://schemas.microsoft.com/office/powerpoint/2010/main" val="2143034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24042-79EE-4D85-B01D-56253AB5CA6B}" type="slidenum">
              <a:rPr lang="en-US" smtClean="0"/>
              <a:t>8</a:t>
            </a:fld>
            <a:endParaRPr lang="en-US"/>
          </a:p>
        </p:txBody>
      </p:sp>
    </p:spTree>
    <p:extLst>
      <p:ext uri="{BB962C8B-B14F-4D97-AF65-F5344CB8AC3E}">
        <p14:creationId xmlns:p14="http://schemas.microsoft.com/office/powerpoint/2010/main" val="4048638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24042-79EE-4D85-B01D-56253AB5CA6B}" type="slidenum">
              <a:rPr lang="en-US" smtClean="0"/>
              <a:t>9</a:t>
            </a:fld>
            <a:endParaRPr lang="en-US"/>
          </a:p>
        </p:txBody>
      </p:sp>
    </p:spTree>
    <p:extLst>
      <p:ext uri="{BB962C8B-B14F-4D97-AF65-F5344CB8AC3E}">
        <p14:creationId xmlns:p14="http://schemas.microsoft.com/office/powerpoint/2010/main" val="3797957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WCNC 2019</a:t>
            </a:r>
            <a:endParaRPr lang="en-US" dirty="0"/>
          </a:p>
        </p:txBody>
      </p:sp>
      <p:sp>
        <p:nvSpPr>
          <p:cNvPr id="5" name="Footer Placeholder 4"/>
          <p:cNvSpPr>
            <a:spLocks noGrp="1"/>
          </p:cNvSpPr>
          <p:nvPr>
            <p:ph type="ftr" sz="quarter" idx="11"/>
          </p:nvPr>
        </p:nvSpPr>
        <p:spPr/>
        <p:txBody>
          <a:bodyPr/>
          <a:lstStyle/>
          <a:p>
            <a:r>
              <a:rPr lang="en-US" dirty="0"/>
              <a:t>thirasara.14@cse.mrt.ac.lk</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WCNC 2019</a:t>
            </a:r>
            <a:endParaRPr lang="en-US" dirty="0"/>
          </a:p>
        </p:txBody>
      </p:sp>
      <p:sp>
        <p:nvSpPr>
          <p:cNvPr id="5" name="Footer Placeholder 4"/>
          <p:cNvSpPr>
            <a:spLocks noGrp="1"/>
          </p:cNvSpPr>
          <p:nvPr>
            <p:ph type="ftr" sz="quarter" idx="11"/>
          </p:nvPr>
        </p:nvSpPr>
        <p:spPr/>
        <p:txBody>
          <a:bodyPr/>
          <a:lstStyle/>
          <a:p>
            <a:r>
              <a:rPr lang="en-US" dirty="0"/>
              <a:t>thirasara.14@cse.mrt.ac.lk</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WCNC 2019</a:t>
            </a:r>
            <a:endParaRPr lang="en-US" dirty="0"/>
          </a:p>
        </p:txBody>
      </p:sp>
      <p:sp>
        <p:nvSpPr>
          <p:cNvPr id="5" name="Footer Placeholder 4"/>
          <p:cNvSpPr>
            <a:spLocks noGrp="1"/>
          </p:cNvSpPr>
          <p:nvPr>
            <p:ph type="ftr" sz="quarter" idx="11"/>
          </p:nvPr>
        </p:nvSpPr>
        <p:spPr/>
        <p:txBody>
          <a:bodyPr/>
          <a:lstStyle/>
          <a:p>
            <a:r>
              <a:rPr lang="en-US" dirty="0"/>
              <a:t>thirasara.14@cse.mrt.ac.lk</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WCNC 2019</a:t>
            </a:r>
            <a:endParaRPr lang="en-US" dirty="0"/>
          </a:p>
        </p:txBody>
      </p:sp>
      <p:sp>
        <p:nvSpPr>
          <p:cNvPr id="5" name="Footer Placeholder 4"/>
          <p:cNvSpPr>
            <a:spLocks noGrp="1"/>
          </p:cNvSpPr>
          <p:nvPr>
            <p:ph type="ftr" sz="quarter" idx="11"/>
          </p:nvPr>
        </p:nvSpPr>
        <p:spPr/>
        <p:txBody>
          <a:bodyPr/>
          <a:lstStyle/>
          <a:p>
            <a:r>
              <a:rPr lang="en-US" dirty="0"/>
              <a:t>thirasara.14@cse.mrt.ac.lk</a:t>
            </a:r>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WCNC 2019</a:t>
            </a:r>
            <a:endParaRPr lang="en-US" dirty="0"/>
          </a:p>
        </p:txBody>
      </p:sp>
      <p:sp>
        <p:nvSpPr>
          <p:cNvPr id="5" name="Footer Placeholder 4"/>
          <p:cNvSpPr>
            <a:spLocks noGrp="1"/>
          </p:cNvSpPr>
          <p:nvPr>
            <p:ph type="ftr" sz="quarter" idx="11"/>
          </p:nvPr>
        </p:nvSpPr>
        <p:spPr/>
        <p:txBody>
          <a:bodyPr/>
          <a:lstStyle/>
          <a:p>
            <a:r>
              <a:rPr lang="en-US" dirty="0"/>
              <a:t>thirasara.14@cse.mrt.ac.lk</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WCNC 2019</a:t>
            </a:r>
            <a:endParaRPr lang="en-US" dirty="0"/>
          </a:p>
        </p:txBody>
      </p:sp>
      <p:sp>
        <p:nvSpPr>
          <p:cNvPr id="6" name="Footer Placeholder 5"/>
          <p:cNvSpPr>
            <a:spLocks noGrp="1"/>
          </p:cNvSpPr>
          <p:nvPr>
            <p:ph type="ftr" sz="quarter" idx="11"/>
          </p:nvPr>
        </p:nvSpPr>
        <p:spPr/>
        <p:txBody>
          <a:bodyPr/>
          <a:lstStyle/>
          <a:p>
            <a:r>
              <a:rPr lang="en-US" dirty="0"/>
              <a:t>thirasara.14@cse.mrt.ac.lk</a:t>
            </a:r>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WCNC 2019</a:t>
            </a:r>
            <a:endParaRPr lang="en-US" dirty="0"/>
          </a:p>
        </p:txBody>
      </p:sp>
      <p:sp>
        <p:nvSpPr>
          <p:cNvPr id="8" name="Footer Placeholder 7"/>
          <p:cNvSpPr>
            <a:spLocks noGrp="1"/>
          </p:cNvSpPr>
          <p:nvPr>
            <p:ph type="ftr" sz="quarter" idx="11"/>
          </p:nvPr>
        </p:nvSpPr>
        <p:spPr/>
        <p:txBody>
          <a:bodyPr/>
          <a:lstStyle/>
          <a:p>
            <a:r>
              <a:rPr lang="en-US" dirty="0"/>
              <a:t>thirasara.14@cse.mrt.ac.lk</a:t>
            </a:r>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WCNC 2019</a:t>
            </a:r>
            <a:endParaRPr lang="en-US" dirty="0"/>
          </a:p>
        </p:txBody>
      </p:sp>
      <p:sp>
        <p:nvSpPr>
          <p:cNvPr id="4" name="Footer Placeholder 3"/>
          <p:cNvSpPr>
            <a:spLocks noGrp="1"/>
          </p:cNvSpPr>
          <p:nvPr>
            <p:ph type="ftr" sz="quarter" idx="11"/>
          </p:nvPr>
        </p:nvSpPr>
        <p:spPr/>
        <p:txBody>
          <a:bodyPr/>
          <a:lstStyle/>
          <a:p>
            <a:r>
              <a:rPr lang="en-US" dirty="0"/>
              <a:t>thirasara.14@cse.mrt.ac.lk</a:t>
            </a:r>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WCNC 2019</a:t>
            </a: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thirasara.14@cse.mrt.ac.lk</a:t>
            </a:r>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a:t>WCNC 2019</a:t>
            </a:r>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a:t>thirasara.14@cse.mrt.ac.lk</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WCNC 2019</a:t>
            </a:r>
            <a:endParaRPr lang="en-US" dirty="0"/>
          </a:p>
        </p:txBody>
      </p:sp>
      <p:sp>
        <p:nvSpPr>
          <p:cNvPr id="6" name="Footer Placeholder 5"/>
          <p:cNvSpPr>
            <a:spLocks noGrp="1"/>
          </p:cNvSpPr>
          <p:nvPr>
            <p:ph type="ftr" sz="quarter" idx="11"/>
          </p:nvPr>
        </p:nvSpPr>
        <p:spPr/>
        <p:txBody>
          <a:bodyPr/>
          <a:lstStyle/>
          <a:p>
            <a:r>
              <a:rPr lang="en-US" dirty="0"/>
              <a:t>thirasara.14@cse.mrt.ac.lk</a:t>
            </a:r>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a:t>WCNC 2019</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thirasara.14@cse.mrt.ac.lk</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10" Type="http://schemas.openxmlformats.org/officeDocument/2006/relationships/image" Target="../media/image7.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48BDCC-163F-413A-9823-B2C6C2F01471}"/>
              </a:ext>
            </a:extLst>
          </p:cNvPr>
          <p:cNvSpPr>
            <a:spLocks noGrp="1"/>
          </p:cNvSpPr>
          <p:nvPr>
            <p:ph type="title"/>
          </p:nvPr>
        </p:nvSpPr>
        <p:spPr>
          <a:xfrm>
            <a:off x="1169379" y="263243"/>
            <a:ext cx="10058400" cy="1450757"/>
          </a:xfrm>
        </p:spPr>
        <p:txBody>
          <a:bodyPr>
            <a:noAutofit/>
          </a:bodyPr>
          <a:lstStyle/>
          <a:p>
            <a:pPr algn="ctr"/>
            <a:r>
              <a:rPr lang="en-US" sz="5400" b="1" dirty="0"/>
              <a:t>Dynamic Spectrum Access Via Smart Contracts on Blockchain</a:t>
            </a:r>
          </a:p>
        </p:txBody>
      </p:sp>
      <p:sp>
        <p:nvSpPr>
          <p:cNvPr id="5" name="TextBox 4">
            <a:extLst>
              <a:ext uri="{FF2B5EF4-FFF2-40B4-BE49-F238E27FC236}">
                <a16:creationId xmlns:a16="http://schemas.microsoft.com/office/drawing/2014/main" id="{B023D903-3DE3-47A0-9B14-ED48C322E31E}"/>
              </a:ext>
            </a:extLst>
          </p:cNvPr>
          <p:cNvSpPr txBox="1"/>
          <p:nvPr/>
        </p:nvSpPr>
        <p:spPr>
          <a:xfrm>
            <a:off x="3569551" y="3974714"/>
            <a:ext cx="4789714" cy="646331"/>
          </a:xfrm>
          <a:prstGeom prst="rect">
            <a:avLst/>
          </a:prstGeom>
          <a:noFill/>
        </p:spPr>
        <p:txBody>
          <a:bodyPr wrap="square" rtlCol="0">
            <a:spAutoFit/>
          </a:bodyPr>
          <a:lstStyle/>
          <a:p>
            <a:pPr algn="ctr"/>
            <a:r>
              <a:rPr lang="en-US" sz="2000" b="1" dirty="0"/>
              <a:t>Presented by: </a:t>
            </a:r>
            <a:r>
              <a:rPr lang="en-US" sz="2000" dirty="0"/>
              <a:t>Thirasara Ariyarathna</a:t>
            </a:r>
          </a:p>
          <a:p>
            <a:pPr algn="ctr"/>
            <a:r>
              <a:rPr lang="en-US" sz="1600" dirty="0"/>
              <a:t>16</a:t>
            </a:r>
            <a:r>
              <a:rPr lang="en-US" sz="1600" baseline="30000" dirty="0"/>
              <a:t>th</a:t>
            </a:r>
            <a:r>
              <a:rPr lang="en-US" sz="1600" dirty="0"/>
              <a:t> April,2019</a:t>
            </a:r>
          </a:p>
        </p:txBody>
      </p:sp>
      <p:pic>
        <p:nvPicPr>
          <p:cNvPr id="7" name="Picture 6">
            <a:extLst>
              <a:ext uri="{FF2B5EF4-FFF2-40B4-BE49-F238E27FC236}">
                <a16:creationId xmlns:a16="http://schemas.microsoft.com/office/drawing/2014/main" id="{E74A6342-8224-4E52-BD5C-50F6C4DE6FB4}"/>
              </a:ext>
            </a:extLst>
          </p:cNvPr>
          <p:cNvPicPr>
            <a:picLocks noChangeAspect="1"/>
          </p:cNvPicPr>
          <p:nvPr/>
        </p:nvPicPr>
        <p:blipFill>
          <a:blip r:embed="rId3"/>
          <a:stretch>
            <a:fillRect/>
          </a:stretch>
        </p:blipFill>
        <p:spPr>
          <a:xfrm>
            <a:off x="4415156" y="4844734"/>
            <a:ext cx="1321321" cy="1403363"/>
          </a:xfrm>
          <a:prstGeom prst="rect">
            <a:avLst/>
          </a:prstGeom>
        </p:spPr>
      </p:pic>
      <p:sp>
        <p:nvSpPr>
          <p:cNvPr id="9" name="TextBox 8">
            <a:extLst>
              <a:ext uri="{FF2B5EF4-FFF2-40B4-BE49-F238E27FC236}">
                <a16:creationId xmlns:a16="http://schemas.microsoft.com/office/drawing/2014/main" id="{BAA47CAD-3652-4D80-ABEE-29F29B0200D1}"/>
              </a:ext>
            </a:extLst>
          </p:cNvPr>
          <p:cNvSpPr txBox="1"/>
          <p:nvPr/>
        </p:nvSpPr>
        <p:spPr>
          <a:xfrm>
            <a:off x="1128238" y="1914964"/>
            <a:ext cx="10058400" cy="707886"/>
          </a:xfrm>
          <a:prstGeom prst="rect">
            <a:avLst/>
          </a:prstGeom>
          <a:noFill/>
        </p:spPr>
        <p:txBody>
          <a:bodyPr wrap="square" rtlCol="0">
            <a:spAutoFit/>
          </a:bodyPr>
          <a:lstStyle/>
          <a:p>
            <a:pPr algn="ctr"/>
            <a:r>
              <a:rPr lang="en-US" sz="2000" dirty="0"/>
              <a:t>Thirasara Ariyarathna</a:t>
            </a:r>
            <a:r>
              <a:rPr lang="en-US" sz="2000" baseline="30000" dirty="0"/>
              <a:t>1</a:t>
            </a:r>
            <a:r>
              <a:rPr lang="en-US" sz="2000" dirty="0"/>
              <a:t>, Prabodha Harankahadeniya</a:t>
            </a:r>
            <a:r>
              <a:rPr lang="en-US" sz="2000" baseline="30000" dirty="0"/>
              <a:t>1</a:t>
            </a:r>
            <a:r>
              <a:rPr lang="en-US" sz="2000" dirty="0"/>
              <a:t>, </a:t>
            </a:r>
            <a:r>
              <a:rPr lang="en-US" sz="2000" dirty="0" err="1"/>
              <a:t>Saarrah</a:t>
            </a:r>
            <a:r>
              <a:rPr lang="en-US" sz="2000" dirty="0"/>
              <a:t> Isthikar</a:t>
            </a:r>
            <a:r>
              <a:rPr lang="en-US" sz="2000" baseline="30000" dirty="0"/>
              <a:t>1</a:t>
            </a:r>
            <a:r>
              <a:rPr lang="en-US" sz="2000" dirty="0"/>
              <a:t>, </a:t>
            </a:r>
          </a:p>
          <a:p>
            <a:pPr algn="ctr"/>
            <a:r>
              <a:rPr lang="en-US" sz="2000" dirty="0"/>
              <a:t>Nethmi Pathirana</a:t>
            </a:r>
            <a:r>
              <a:rPr lang="en-US" sz="2000" baseline="30000" dirty="0"/>
              <a:t>1</a:t>
            </a:r>
            <a:r>
              <a:rPr lang="en-US" sz="2000" dirty="0"/>
              <a:t>, </a:t>
            </a:r>
            <a:r>
              <a:rPr lang="en-US" sz="2000" dirty="0" err="1"/>
              <a:t>Dilum</a:t>
            </a:r>
            <a:r>
              <a:rPr lang="en-US" sz="2000" dirty="0"/>
              <a:t> Bandara</a:t>
            </a:r>
            <a:r>
              <a:rPr lang="en-US" sz="2000" baseline="30000" dirty="0"/>
              <a:t>1</a:t>
            </a:r>
            <a:r>
              <a:rPr lang="en-US" sz="2000" dirty="0"/>
              <a:t>, Arjuna Madanayake</a:t>
            </a:r>
            <a:r>
              <a:rPr lang="en-US" sz="2000" baseline="30000" dirty="0"/>
              <a:t>2</a:t>
            </a:r>
            <a:endParaRPr lang="en-US" sz="2000" dirty="0"/>
          </a:p>
        </p:txBody>
      </p:sp>
      <p:sp>
        <p:nvSpPr>
          <p:cNvPr id="11" name="TextBox 10">
            <a:extLst>
              <a:ext uri="{FF2B5EF4-FFF2-40B4-BE49-F238E27FC236}">
                <a16:creationId xmlns:a16="http://schemas.microsoft.com/office/drawing/2014/main" id="{46E6AD70-AC36-4144-8FE1-9FCDD1EDD62E}"/>
              </a:ext>
            </a:extLst>
          </p:cNvPr>
          <p:cNvSpPr txBox="1"/>
          <p:nvPr/>
        </p:nvSpPr>
        <p:spPr>
          <a:xfrm>
            <a:off x="1802687" y="2622850"/>
            <a:ext cx="8791784" cy="1477328"/>
          </a:xfrm>
          <a:prstGeom prst="rect">
            <a:avLst/>
          </a:prstGeom>
          <a:noFill/>
        </p:spPr>
        <p:txBody>
          <a:bodyPr wrap="square" rtlCol="0">
            <a:spAutoFit/>
          </a:bodyPr>
          <a:lstStyle/>
          <a:p>
            <a:pPr algn="ctr"/>
            <a:r>
              <a:rPr lang="en-US" baseline="30000" dirty="0"/>
              <a:t>1</a:t>
            </a:r>
            <a:r>
              <a:rPr lang="en-US" dirty="0"/>
              <a:t>Department of Computer Science and Engineering</a:t>
            </a:r>
          </a:p>
          <a:p>
            <a:pPr algn="ctr"/>
            <a:r>
              <a:rPr lang="en-US" dirty="0"/>
              <a:t>University of Moratuwa, Sri Lanka</a:t>
            </a:r>
          </a:p>
          <a:p>
            <a:pPr algn="ctr"/>
            <a:r>
              <a:rPr lang="en-US" baseline="30000" dirty="0"/>
              <a:t>2</a:t>
            </a:r>
            <a:r>
              <a:rPr lang="en-US" dirty="0"/>
              <a:t>Department of Electrical and Computer Engineering</a:t>
            </a:r>
          </a:p>
          <a:p>
            <a:pPr algn="ctr"/>
            <a:r>
              <a:rPr lang="en-US" dirty="0"/>
              <a:t>Florida International University, FL, USA</a:t>
            </a:r>
          </a:p>
          <a:p>
            <a:pPr algn="ctr"/>
            <a:endParaRPr lang="en-US" dirty="0"/>
          </a:p>
        </p:txBody>
      </p:sp>
      <p:sp>
        <p:nvSpPr>
          <p:cNvPr id="12" name="Date Placeholder 11">
            <a:extLst>
              <a:ext uri="{FF2B5EF4-FFF2-40B4-BE49-F238E27FC236}">
                <a16:creationId xmlns:a16="http://schemas.microsoft.com/office/drawing/2014/main" id="{249FFF52-B9D6-4478-B4F3-F6B334DF0EC8}"/>
              </a:ext>
            </a:extLst>
          </p:cNvPr>
          <p:cNvSpPr>
            <a:spLocks noGrp="1"/>
          </p:cNvSpPr>
          <p:nvPr>
            <p:ph type="dt" sz="half" idx="10"/>
          </p:nvPr>
        </p:nvSpPr>
        <p:spPr/>
        <p:txBody>
          <a:bodyPr/>
          <a:lstStyle/>
          <a:p>
            <a:r>
              <a:rPr lang="en-US" dirty="0"/>
              <a:t>WCNC 2019</a:t>
            </a:r>
          </a:p>
        </p:txBody>
      </p:sp>
      <p:sp>
        <p:nvSpPr>
          <p:cNvPr id="13" name="Footer Placeholder 12">
            <a:extLst>
              <a:ext uri="{FF2B5EF4-FFF2-40B4-BE49-F238E27FC236}">
                <a16:creationId xmlns:a16="http://schemas.microsoft.com/office/drawing/2014/main" id="{5E4BA60D-27E0-4607-B539-42AE63F58966}"/>
              </a:ext>
            </a:extLst>
          </p:cNvPr>
          <p:cNvSpPr>
            <a:spLocks noGrp="1"/>
          </p:cNvSpPr>
          <p:nvPr>
            <p:ph type="ftr" sz="quarter" idx="11"/>
          </p:nvPr>
        </p:nvSpPr>
        <p:spPr/>
        <p:txBody>
          <a:bodyPr/>
          <a:lstStyle/>
          <a:p>
            <a:r>
              <a:rPr lang="en-US" dirty="0"/>
              <a:t>thirasara.14@cse.mrt.ac.lk</a:t>
            </a:r>
          </a:p>
        </p:txBody>
      </p:sp>
      <p:sp>
        <p:nvSpPr>
          <p:cNvPr id="14" name="Slide Number Placeholder 13">
            <a:extLst>
              <a:ext uri="{FF2B5EF4-FFF2-40B4-BE49-F238E27FC236}">
                <a16:creationId xmlns:a16="http://schemas.microsoft.com/office/drawing/2014/main" id="{AF427EDB-5F1C-42D3-B13B-93B545C36AB2}"/>
              </a:ext>
            </a:extLst>
          </p:cNvPr>
          <p:cNvSpPr>
            <a:spLocks noGrp="1"/>
          </p:cNvSpPr>
          <p:nvPr>
            <p:ph type="sldNum" sz="quarter" idx="12"/>
          </p:nvPr>
        </p:nvSpPr>
        <p:spPr/>
        <p:txBody>
          <a:bodyPr/>
          <a:lstStyle/>
          <a:p>
            <a:fld id="{4FAB73BC-B049-4115-A692-8D63A059BFB8}" type="slidenum">
              <a:rPr lang="en-US" smtClean="0"/>
              <a:t>1</a:t>
            </a:fld>
            <a:endParaRPr lang="en-US" dirty="0"/>
          </a:p>
        </p:txBody>
      </p:sp>
      <p:pic>
        <p:nvPicPr>
          <p:cNvPr id="3" name="Picture 2">
            <a:extLst>
              <a:ext uri="{FF2B5EF4-FFF2-40B4-BE49-F238E27FC236}">
                <a16:creationId xmlns:a16="http://schemas.microsoft.com/office/drawing/2014/main" id="{77DD6F9A-9B55-4EBA-8152-EF47FCA79B6A}"/>
              </a:ext>
            </a:extLst>
          </p:cNvPr>
          <p:cNvPicPr>
            <a:picLocks noChangeAspect="1"/>
          </p:cNvPicPr>
          <p:nvPr/>
        </p:nvPicPr>
        <p:blipFill>
          <a:blip r:embed="rId4"/>
          <a:stretch>
            <a:fillRect/>
          </a:stretch>
        </p:blipFill>
        <p:spPr>
          <a:xfrm>
            <a:off x="6157438" y="5116701"/>
            <a:ext cx="1851967" cy="859428"/>
          </a:xfrm>
          <a:prstGeom prst="rect">
            <a:avLst/>
          </a:prstGeom>
        </p:spPr>
      </p:pic>
    </p:spTree>
    <p:extLst>
      <p:ext uri="{BB962C8B-B14F-4D97-AF65-F5344CB8AC3E}">
        <p14:creationId xmlns:p14="http://schemas.microsoft.com/office/powerpoint/2010/main" val="2842698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924B12E-70C2-48BA-8AAC-8FED7B35ABE1}"/>
              </a:ext>
            </a:extLst>
          </p:cNvPr>
          <p:cNvSpPr/>
          <p:nvPr/>
        </p:nvSpPr>
        <p:spPr>
          <a:xfrm>
            <a:off x="1461069" y="3881203"/>
            <a:ext cx="3292582" cy="1998150"/>
          </a:xfrm>
          <a:prstGeom prst="rect">
            <a:avLst/>
          </a:prstGeom>
          <a:solidFill>
            <a:schemeClr val="accent3">
              <a:lumMod val="20000"/>
              <a:lumOff val="8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3F33F466-0CF6-4691-B088-CADD85CF4A41}"/>
              </a:ext>
            </a:extLst>
          </p:cNvPr>
          <p:cNvSpPr/>
          <p:nvPr/>
        </p:nvSpPr>
        <p:spPr>
          <a:xfrm>
            <a:off x="1469523" y="1976549"/>
            <a:ext cx="3272207" cy="1917433"/>
          </a:xfrm>
          <a:prstGeom prst="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2130C9-C186-4D3B-82DB-E88631A0FFD8}"/>
              </a:ext>
            </a:extLst>
          </p:cNvPr>
          <p:cNvSpPr>
            <a:spLocks noGrp="1"/>
          </p:cNvSpPr>
          <p:nvPr>
            <p:ph type="title"/>
          </p:nvPr>
        </p:nvSpPr>
        <p:spPr/>
        <p:txBody>
          <a:bodyPr/>
          <a:lstStyle/>
          <a:p>
            <a:r>
              <a:rPr lang="en-US" b="1" dirty="0"/>
              <a:t>High-Level Workflow </a:t>
            </a:r>
          </a:p>
        </p:txBody>
      </p:sp>
      <p:sp>
        <p:nvSpPr>
          <p:cNvPr id="4" name="Date Placeholder 3">
            <a:extLst>
              <a:ext uri="{FF2B5EF4-FFF2-40B4-BE49-F238E27FC236}">
                <a16:creationId xmlns:a16="http://schemas.microsoft.com/office/drawing/2014/main" id="{2E4F1227-7B7D-48C6-854E-C5B4FCA93768}"/>
              </a:ext>
            </a:extLst>
          </p:cNvPr>
          <p:cNvSpPr>
            <a:spLocks noGrp="1"/>
          </p:cNvSpPr>
          <p:nvPr>
            <p:ph type="dt" sz="half" idx="10"/>
          </p:nvPr>
        </p:nvSpPr>
        <p:spPr>
          <a:xfrm>
            <a:off x="1097280" y="6472847"/>
            <a:ext cx="2472271" cy="365125"/>
          </a:xfrm>
        </p:spPr>
        <p:txBody>
          <a:bodyPr/>
          <a:lstStyle/>
          <a:p>
            <a:r>
              <a:rPr lang="en-US"/>
              <a:t>WCNC 2019</a:t>
            </a:r>
            <a:endParaRPr lang="en-US" dirty="0"/>
          </a:p>
        </p:txBody>
      </p:sp>
      <p:sp>
        <p:nvSpPr>
          <p:cNvPr id="5" name="Footer Placeholder 4">
            <a:extLst>
              <a:ext uri="{FF2B5EF4-FFF2-40B4-BE49-F238E27FC236}">
                <a16:creationId xmlns:a16="http://schemas.microsoft.com/office/drawing/2014/main" id="{100FC20B-F2A1-4544-894E-BC7A0EACAEAC}"/>
              </a:ext>
            </a:extLst>
          </p:cNvPr>
          <p:cNvSpPr>
            <a:spLocks noGrp="1"/>
          </p:cNvSpPr>
          <p:nvPr>
            <p:ph type="ftr" sz="quarter" idx="11"/>
          </p:nvPr>
        </p:nvSpPr>
        <p:spPr/>
        <p:txBody>
          <a:bodyPr/>
          <a:lstStyle/>
          <a:p>
            <a:r>
              <a:rPr lang="en-US" dirty="0"/>
              <a:t>thirasara.14@cse.mrt.ac.lk</a:t>
            </a:r>
          </a:p>
        </p:txBody>
      </p:sp>
      <p:sp>
        <p:nvSpPr>
          <p:cNvPr id="6" name="Slide Number Placeholder 5">
            <a:extLst>
              <a:ext uri="{FF2B5EF4-FFF2-40B4-BE49-F238E27FC236}">
                <a16:creationId xmlns:a16="http://schemas.microsoft.com/office/drawing/2014/main" id="{B95CD95C-373B-4269-B46B-4F06A20F9C78}"/>
              </a:ext>
            </a:extLst>
          </p:cNvPr>
          <p:cNvSpPr>
            <a:spLocks noGrp="1"/>
          </p:cNvSpPr>
          <p:nvPr>
            <p:ph type="sldNum" sz="quarter" idx="12"/>
          </p:nvPr>
        </p:nvSpPr>
        <p:spPr/>
        <p:txBody>
          <a:bodyPr/>
          <a:lstStyle/>
          <a:p>
            <a:fld id="{6113E31D-E2AB-40D1-8B51-AFA5AFEF393A}" type="slidenum">
              <a:rPr lang="en-US" smtClean="0"/>
              <a:t>10</a:t>
            </a:fld>
            <a:endParaRPr lang="en-US" dirty="0"/>
          </a:p>
        </p:txBody>
      </p:sp>
      <p:grpSp>
        <p:nvGrpSpPr>
          <p:cNvPr id="7" name="Group 6">
            <a:extLst>
              <a:ext uri="{FF2B5EF4-FFF2-40B4-BE49-F238E27FC236}">
                <a16:creationId xmlns:a16="http://schemas.microsoft.com/office/drawing/2014/main" id="{E1A53475-EDE0-4E2B-ACFD-565757942D93}"/>
              </a:ext>
            </a:extLst>
          </p:cNvPr>
          <p:cNvGrpSpPr/>
          <p:nvPr/>
        </p:nvGrpSpPr>
        <p:grpSpPr>
          <a:xfrm rot="16200000">
            <a:off x="-548778" y="3663615"/>
            <a:ext cx="2654776" cy="397907"/>
            <a:chOff x="7000876" y="4314825"/>
            <a:chExt cx="2654776" cy="397907"/>
          </a:xfrm>
        </p:grpSpPr>
        <p:sp>
          <p:nvSpPr>
            <p:cNvPr id="8" name="Rectangle 7">
              <a:extLst>
                <a:ext uri="{FF2B5EF4-FFF2-40B4-BE49-F238E27FC236}">
                  <a16:creationId xmlns:a16="http://schemas.microsoft.com/office/drawing/2014/main" id="{47156DE1-4893-4DCA-9C91-FE1B890E84C1}"/>
                </a:ext>
              </a:extLst>
            </p:cNvPr>
            <p:cNvSpPr/>
            <p:nvPr/>
          </p:nvSpPr>
          <p:spPr>
            <a:xfrm>
              <a:off x="7000876" y="4333876"/>
              <a:ext cx="381000" cy="35242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AB509B-3BAB-4433-9734-CFB7854C8ACD}"/>
                </a:ext>
              </a:extLst>
            </p:cNvPr>
            <p:cNvSpPr/>
            <p:nvPr/>
          </p:nvSpPr>
          <p:spPr>
            <a:xfrm>
              <a:off x="7381876" y="4333876"/>
              <a:ext cx="381000" cy="352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CE01C4E-1627-436C-862E-6824A1C369D2}"/>
                </a:ext>
              </a:extLst>
            </p:cNvPr>
            <p:cNvSpPr/>
            <p:nvPr/>
          </p:nvSpPr>
          <p:spPr>
            <a:xfrm>
              <a:off x="7762876" y="4333876"/>
              <a:ext cx="381000" cy="35242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EDBB19-B01E-4F18-9A6C-3B9EA3F73184}"/>
                </a:ext>
              </a:extLst>
            </p:cNvPr>
            <p:cNvSpPr/>
            <p:nvPr/>
          </p:nvSpPr>
          <p:spPr>
            <a:xfrm>
              <a:off x="8148076" y="4333876"/>
              <a:ext cx="381000" cy="3524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0F0A10-785E-419B-97A3-BF539FA82F9D}"/>
                </a:ext>
              </a:extLst>
            </p:cNvPr>
            <p:cNvSpPr/>
            <p:nvPr/>
          </p:nvSpPr>
          <p:spPr>
            <a:xfrm>
              <a:off x="8524876" y="4333876"/>
              <a:ext cx="381000" cy="35242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6BC7253-5B47-4A6E-A232-97CBC236E22A}"/>
                </a:ext>
              </a:extLst>
            </p:cNvPr>
            <p:cNvSpPr/>
            <p:nvPr/>
          </p:nvSpPr>
          <p:spPr>
            <a:xfrm>
              <a:off x="8897852" y="4333876"/>
              <a:ext cx="381000" cy="35242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6A77259-467F-424F-9BFC-4D1B64387248}"/>
                </a:ext>
              </a:extLst>
            </p:cNvPr>
            <p:cNvSpPr/>
            <p:nvPr/>
          </p:nvSpPr>
          <p:spPr>
            <a:xfrm>
              <a:off x="9274652" y="4333876"/>
              <a:ext cx="381000" cy="35242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85EA6D3-69DB-46C6-99DA-2778042AE248}"/>
                </a:ext>
              </a:extLst>
            </p:cNvPr>
            <p:cNvSpPr txBox="1"/>
            <p:nvPr/>
          </p:nvSpPr>
          <p:spPr>
            <a:xfrm>
              <a:off x="7048500" y="4343400"/>
              <a:ext cx="190500" cy="369332"/>
            </a:xfrm>
            <a:prstGeom prst="rect">
              <a:avLst/>
            </a:prstGeom>
            <a:noFill/>
          </p:spPr>
          <p:txBody>
            <a:bodyPr wrap="square" rtlCol="0">
              <a:spAutoFit/>
            </a:bodyPr>
            <a:lstStyle/>
            <a:p>
              <a:r>
                <a:rPr lang="en-US" dirty="0"/>
                <a:t>1</a:t>
              </a:r>
            </a:p>
          </p:txBody>
        </p:sp>
        <p:sp>
          <p:nvSpPr>
            <p:cNvPr id="17" name="TextBox 16">
              <a:extLst>
                <a:ext uri="{FF2B5EF4-FFF2-40B4-BE49-F238E27FC236}">
                  <a16:creationId xmlns:a16="http://schemas.microsoft.com/office/drawing/2014/main" id="{08957A7C-654B-4952-B268-6F016AF4468A}"/>
                </a:ext>
              </a:extLst>
            </p:cNvPr>
            <p:cNvSpPr txBox="1"/>
            <p:nvPr/>
          </p:nvSpPr>
          <p:spPr>
            <a:xfrm>
              <a:off x="7419975" y="4333875"/>
              <a:ext cx="190500" cy="369332"/>
            </a:xfrm>
            <a:prstGeom prst="rect">
              <a:avLst/>
            </a:prstGeom>
            <a:noFill/>
          </p:spPr>
          <p:txBody>
            <a:bodyPr wrap="square" rtlCol="0">
              <a:spAutoFit/>
            </a:bodyPr>
            <a:lstStyle/>
            <a:p>
              <a:r>
                <a:rPr lang="en-US" dirty="0"/>
                <a:t>2</a:t>
              </a:r>
            </a:p>
          </p:txBody>
        </p:sp>
        <p:sp>
          <p:nvSpPr>
            <p:cNvPr id="18" name="TextBox 17">
              <a:extLst>
                <a:ext uri="{FF2B5EF4-FFF2-40B4-BE49-F238E27FC236}">
                  <a16:creationId xmlns:a16="http://schemas.microsoft.com/office/drawing/2014/main" id="{75AC877A-B421-4270-A8C7-CA2640C3EB83}"/>
                </a:ext>
              </a:extLst>
            </p:cNvPr>
            <p:cNvSpPr txBox="1"/>
            <p:nvPr/>
          </p:nvSpPr>
          <p:spPr>
            <a:xfrm>
              <a:off x="7810500" y="4334459"/>
              <a:ext cx="190500" cy="369332"/>
            </a:xfrm>
            <a:prstGeom prst="rect">
              <a:avLst/>
            </a:prstGeom>
            <a:noFill/>
          </p:spPr>
          <p:txBody>
            <a:bodyPr wrap="square" rtlCol="0">
              <a:spAutoFit/>
            </a:bodyPr>
            <a:lstStyle/>
            <a:p>
              <a:r>
                <a:rPr lang="en-US" dirty="0"/>
                <a:t>3</a:t>
              </a:r>
            </a:p>
          </p:txBody>
        </p:sp>
        <p:sp>
          <p:nvSpPr>
            <p:cNvPr id="19" name="TextBox 18">
              <a:extLst>
                <a:ext uri="{FF2B5EF4-FFF2-40B4-BE49-F238E27FC236}">
                  <a16:creationId xmlns:a16="http://schemas.microsoft.com/office/drawing/2014/main" id="{FCCD0DA0-0183-4C5A-B8B5-77274B242006}"/>
                </a:ext>
              </a:extLst>
            </p:cNvPr>
            <p:cNvSpPr txBox="1"/>
            <p:nvPr/>
          </p:nvSpPr>
          <p:spPr>
            <a:xfrm>
              <a:off x="8181975" y="4325422"/>
              <a:ext cx="190500" cy="369332"/>
            </a:xfrm>
            <a:prstGeom prst="rect">
              <a:avLst/>
            </a:prstGeom>
            <a:noFill/>
          </p:spPr>
          <p:txBody>
            <a:bodyPr wrap="square" rtlCol="0">
              <a:spAutoFit/>
            </a:bodyPr>
            <a:lstStyle/>
            <a:p>
              <a:r>
                <a:rPr lang="en-US" dirty="0"/>
                <a:t>4</a:t>
              </a:r>
            </a:p>
          </p:txBody>
        </p:sp>
        <p:sp>
          <p:nvSpPr>
            <p:cNvPr id="20" name="TextBox 19">
              <a:extLst>
                <a:ext uri="{FF2B5EF4-FFF2-40B4-BE49-F238E27FC236}">
                  <a16:creationId xmlns:a16="http://schemas.microsoft.com/office/drawing/2014/main" id="{110D1EB2-F8FF-438F-8C98-9D0EA3915D9E}"/>
                </a:ext>
              </a:extLst>
            </p:cNvPr>
            <p:cNvSpPr txBox="1"/>
            <p:nvPr/>
          </p:nvSpPr>
          <p:spPr>
            <a:xfrm>
              <a:off x="8591662" y="4316968"/>
              <a:ext cx="142314" cy="369332"/>
            </a:xfrm>
            <a:prstGeom prst="rect">
              <a:avLst/>
            </a:prstGeom>
            <a:noFill/>
          </p:spPr>
          <p:txBody>
            <a:bodyPr wrap="square" rtlCol="0">
              <a:spAutoFit/>
            </a:bodyPr>
            <a:lstStyle/>
            <a:p>
              <a:r>
                <a:rPr lang="en-US" dirty="0"/>
                <a:t>5</a:t>
              </a:r>
            </a:p>
          </p:txBody>
        </p:sp>
        <p:sp>
          <p:nvSpPr>
            <p:cNvPr id="21" name="TextBox 20">
              <a:extLst>
                <a:ext uri="{FF2B5EF4-FFF2-40B4-BE49-F238E27FC236}">
                  <a16:creationId xmlns:a16="http://schemas.microsoft.com/office/drawing/2014/main" id="{4B075AA9-7A0C-46A7-B452-5A263BA28ECA}"/>
                </a:ext>
              </a:extLst>
            </p:cNvPr>
            <p:cNvSpPr txBox="1"/>
            <p:nvPr/>
          </p:nvSpPr>
          <p:spPr>
            <a:xfrm>
              <a:off x="8934563" y="4316968"/>
              <a:ext cx="190500" cy="369332"/>
            </a:xfrm>
            <a:prstGeom prst="rect">
              <a:avLst/>
            </a:prstGeom>
            <a:noFill/>
          </p:spPr>
          <p:txBody>
            <a:bodyPr wrap="square" rtlCol="0">
              <a:spAutoFit/>
            </a:bodyPr>
            <a:lstStyle/>
            <a:p>
              <a:r>
                <a:rPr lang="en-US" dirty="0"/>
                <a:t>6</a:t>
              </a:r>
            </a:p>
          </p:txBody>
        </p:sp>
        <p:sp>
          <p:nvSpPr>
            <p:cNvPr id="22" name="TextBox 21">
              <a:extLst>
                <a:ext uri="{FF2B5EF4-FFF2-40B4-BE49-F238E27FC236}">
                  <a16:creationId xmlns:a16="http://schemas.microsoft.com/office/drawing/2014/main" id="{6BF3462E-D13A-47ED-925B-33F8DBBC68B3}"/>
                </a:ext>
              </a:extLst>
            </p:cNvPr>
            <p:cNvSpPr txBox="1"/>
            <p:nvPr/>
          </p:nvSpPr>
          <p:spPr>
            <a:xfrm>
              <a:off x="9341894" y="4314825"/>
              <a:ext cx="190500" cy="369332"/>
            </a:xfrm>
            <a:prstGeom prst="rect">
              <a:avLst/>
            </a:prstGeom>
            <a:noFill/>
          </p:spPr>
          <p:txBody>
            <a:bodyPr wrap="square" rtlCol="0">
              <a:spAutoFit/>
            </a:bodyPr>
            <a:lstStyle/>
            <a:p>
              <a:r>
                <a:rPr lang="en-US" dirty="0"/>
                <a:t>7</a:t>
              </a:r>
            </a:p>
          </p:txBody>
        </p:sp>
      </p:grpSp>
      <p:sp>
        <p:nvSpPr>
          <p:cNvPr id="24" name="TextBox 23">
            <a:extLst>
              <a:ext uri="{FF2B5EF4-FFF2-40B4-BE49-F238E27FC236}">
                <a16:creationId xmlns:a16="http://schemas.microsoft.com/office/drawing/2014/main" id="{E1FF73C5-D47D-4265-92D3-D5B342B0C271}"/>
              </a:ext>
            </a:extLst>
          </p:cNvPr>
          <p:cNvSpPr txBox="1"/>
          <p:nvPr/>
        </p:nvSpPr>
        <p:spPr>
          <a:xfrm>
            <a:off x="3048020" y="2277377"/>
            <a:ext cx="1657350" cy="646331"/>
          </a:xfrm>
          <a:prstGeom prst="rect">
            <a:avLst/>
          </a:prstGeom>
          <a:solidFill>
            <a:srgbClr val="DFE5A9"/>
          </a:solidFill>
        </p:spPr>
        <p:txBody>
          <a:bodyPr wrap="square" rtlCol="0">
            <a:spAutoFit/>
          </a:bodyPr>
          <a:lstStyle/>
          <a:p>
            <a:pPr algn="ctr"/>
            <a:r>
              <a:rPr lang="en-US" dirty="0"/>
              <a:t>Advertise Smart Contract</a:t>
            </a:r>
          </a:p>
        </p:txBody>
      </p:sp>
      <p:sp>
        <p:nvSpPr>
          <p:cNvPr id="25" name="TextBox 24">
            <a:extLst>
              <a:ext uri="{FF2B5EF4-FFF2-40B4-BE49-F238E27FC236}">
                <a16:creationId xmlns:a16="http://schemas.microsoft.com/office/drawing/2014/main" id="{29643F62-DC61-4365-995D-C6D3CD3C15EE}"/>
              </a:ext>
            </a:extLst>
          </p:cNvPr>
          <p:cNvSpPr txBox="1"/>
          <p:nvPr/>
        </p:nvSpPr>
        <p:spPr>
          <a:xfrm>
            <a:off x="3000385" y="5085065"/>
            <a:ext cx="1657350" cy="646331"/>
          </a:xfrm>
          <a:prstGeom prst="rect">
            <a:avLst/>
          </a:prstGeom>
          <a:solidFill>
            <a:srgbClr val="DFE5A9"/>
          </a:solidFill>
        </p:spPr>
        <p:txBody>
          <a:bodyPr wrap="square" rtlCol="0">
            <a:spAutoFit/>
          </a:bodyPr>
          <a:lstStyle/>
          <a:p>
            <a:pPr algn="ctr"/>
            <a:r>
              <a:rPr lang="en-US" dirty="0"/>
              <a:t>Sensing Smart Contract</a:t>
            </a:r>
          </a:p>
        </p:txBody>
      </p:sp>
      <p:sp>
        <p:nvSpPr>
          <p:cNvPr id="26" name="TextBox 25">
            <a:extLst>
              <a:ext uri="{FF2B5EF4-FFF2-40B4-BE49-F238E27FC236}">
                <a16:creationId xmlns:a16="http://schemas.microsoft.com/office/drawing/2014/main" id="{AE7F5F75-EEC0-4764-B9B6-D0BAA2399922}"/>
              </a:ext>
            </a:extLst>
          </p:cNvPr>
          <p:cNvSpPr txBox="1"/>
          <p:nvPr/>
        </p:nvSpPr>
        <p:spPr>
          <a:xfrm>
            <a:off x="171634" y="5497927"/>
            <a:ext cx="1428750" cy="646331"/>
          </a:xfrm>
          <a:prstGeom prst="rect">
            <a:avLst/>
          </a:prstGeom>
          <a:noFill/>
        </p:spPr>
        <p:txBody>
          <a:bodyPr wrap="square" rtlCol="0">
            <a:spAutoFit/>
          </a:bodyPr>
          <a:lstStyle/>
          <a:p>
            <a:pPr algn="ctr"/>
            <a:r>
              <a:rPr lang="en-US" dirty="0"/>
              <a:t>White Space detection</a:t>
            </a:r>
          </a:p>
        </p:txBody>
      </p:sp>
      <p:pic>
        <p:nvPicPr>
          <p:cNvPr id="28" name="Picture 27">
            <a:extLst>
              <a:ext uri="{FF2B5EF4-FFF2-40B4-BE49-F238E27FC236}">
                <a16:creationId xmlns:a16="http://schemas.microsoft.com/office/drawing/2014/main" id="{AB7ED961-BD25-41D7-AB5D-BE0FCAF14E98}"/>
              </a:ext>
            </a:extLst>
          </p:cNvPr>
          <p:cNvPicPr>
            <a:picLocks noChangeAspect="1"/>
          </p:cNvPicPr>
          <p:nvPr/>
        </p:nvPicPr>
        <p:blipFill rotWithShape="1">
          <a:blip r:embed="rId3"/>
          <a:srcRect l="14429" r="14857" b="7639"/>
          <a:stretch/>
        </p:blipFill>
        <p:spPr>
          <a:xfrm>
            <a:off x="971647" y="3281395"/>
            <a:ext cx="484408" cy="976156"/>
          </a:xfrm>
          <a:prstGeom prst="rect">
            <a:avLst/>
          </a:prstGeom>
        </p:spPr>
      </p:pic>
      <p:sp>
        <p:nvSpPr>
          <p:cNvPr id="29" name="Arrow: Right 28">
            <a:extLst>
              <a:ext uri="{FF2B5EF4-FFF2-40B4-BE49-F238E27FC236}">
                <a16:creationId xmlns:a16="http://schemas.microsoft.com/office/drawing/2014/main" id="{BFCA57F1-B303-4C81-8DDD-CDF8D8596DD4}"/>
              </a:ext>
            </a:extLst>
          </p:cNvPr>
          <p:cNvSpPr/>
          <p:nvPr/>
        </p:nvSpPr>
        <p:spPr>
          <a:xfrm rot="1953316">
            <a:off x="1901572" y="4584016"/>
            <a:ext cx="1153098" cy="134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78CCCC11-637D-478F-829E-166FB5F8D735}"/>
              </a:ext>
            </a:extLst>
          </p:cNvPr>
          <p:cNvSpPr/>
          <p:nvPr/>
        </p:nvSpPr>
        <p:spPr>
          <a:xfrm rot="19962710">
            <a:off x="1901573" y="2782697"/>
            <a:ext cx="1153098" cy="97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1206A93-1234-4FF5-9BFD-A5BD9835463F}"/>
              </a:ext>
            </a:extLst>
          </p:cNvPr>
          <p:cNvSpPr txBox="1"/>
          <p:nvPr/>
        </p:nvSpPr>
        <p:spPr>
          <a:xfrm rot="20002498">
            <a:off x="1943386" y="2181750"/>
            <a:ext cx="1258020" cy="923330"/>
          </a:xfrm>
          <a:prstGeom prst="rect">
            <a:avLst/>
          </a:prstGeom>
          <a:noFill/>
        </p:spPr>
        <p:txBody>
          <a:bodyPr wrap="square" rtlCol="0">
            <a:spAutoFit/>
          </a:bodyPr>
          <a:lstStyle/>
          <a:p>
            <a:r>
              <a:rPr lang="en-US" dirty="0"/>
              <a:t>advertise Spectral Token(s) </a:t>
            </a:r>
          </a:p>
        </p:txBody>
      </p:sp>
      <p:sp>
        <p:nvSpPr>
          <p:cNvPr id="32" name="TextBox 31">
            <a:extLst>
              <a:ext uri="{FF2B5EF4-FFF2-40B4-BE49-F238E27FC236}">
                <a16:creationId xmlns:a16="http://schemas.microsoft.com/office/drawing/2014/main" id="{0277766C-4044-4AAE-A4CE-4F739394B422}"/>
              </a:ext>
            </a:extLst>
          </p:cNvPr>
          <p:cNvSpPr txBox="1"/>
          <p:nvPr/>
        </p:nvSpPr>
        <p:spPr>
          <a:xfrm rot="1991677">
            <a:off x="2010460" y="4132120"/>
            <a:ext cx="1258020" cy="923330"/>
          </a:xfrm>
          <a:prstGeom prst="rect">
            <a:avLst/>
          </a:prstGeom>
          <a:noFill/>
        </p:spPr>
        <p:txBody>
          <a:bodyPr wrap="square" rtlCol="0">
            <a:spAutoFit/>
          </a:bodyPr>
          <a:lstStyle/>
          <a:p>
            <a:r>
              <a:rPr lang="en-US" dirty="0"/>
              <a:t>request Spectral Token(s)</a:t>
            </a:r>
          </a:p>
        </p:txBody>
      </p:sp>
      <p:sp>
        <p:nvSpPr>
          <p:cNvPr id="33" name="Arrow: Right 32">
            <a:extLst>
              <a:ext uri="{FF2B5EF4-FFF2-40B4-BE49-F238E27FC236}">
                <a16:creationId xmlns:a16="http://schemas.microsoft.com/office/drawing/2014/main" id="{149F29A4-05E5-49B7-8BDF-437D49353CC5}"/>
              </a:ext>
            </a:extLst>
          </p:cNvPr>
          <p:cNvSpPr/>
          <p:nvPr/>
        </p:nvSpPr>
        <p:spPr>
          <a:xfrm rot="5400000">
            <a:off x="3584773" y="4751109"/>
            <a:ext cx="480932" cy="91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C91894B6-CD2A-498E-B0E7-D5B26FE5F0C5}"/>
              </a:ext>
            </a:extLst>
          </p:cNvPr>
          <p:cNvGrpSpPr/>
          <p:nvPr/>
        </p:nvGrpSpPr>
        <p:grpSpPr>
          <a:xfrm>
            <a:off x="1501690" y="1976549"/>
            <a:ext cx="386080" cy="522773"/>
            <a:chOff x="8382000" y="2462410"/>
            <a:chExt cx="584746" cy="791391"/>
          </a:xfrm>
        </p:grpSpPr>
        <p:pic>
          <p:nvPicPr>
            <p:cNvPr id="38" name="Picture 37">
              <a:extLst>
                <a:ext uri="{FF2B5EF4-FFF2-40B4-BE49-F238E27FC236}">
                  <a16:creationId xmlns:a16="http://schemas.microsoft.com/office/drawing/2014/main" id="{F2ACED62-FF10-40AF-B6B5-58C8EDE4DC61}"/>
                </a:ext>
              </a:extLst>
            </p:cNvPr>
            <p:cNvPicPr>
              <a:picLocks noChangeAspect="1"/>
            </p:cNvPicPr>
            <p:nvPr/>
          </p:nvPicPr>
          <p:blipFill>
            <a:blip r:embed="rId4"/>
            <a:stretch>
              <a:fillRect/>
            </a:stretch>
          </p:blipFill>
          <p:spPr>
            <a:xfrm>
              <a:off x="8382000" y="2462410"/>
              <a:ext cx="584746" cy="625602"/>
            </a:xfrm>
            <a:prstGeom prst="rect">
              <a:avLst/>
            </a:prstGeom>
          </p:spPr>
        </p:pic>
        <p:sp>
          <p:nvSpPr>
            <p:cNvPr id="39" name="TextBox 38">
              <a:extLst>
                <a:ext uri="{FF2B5EF4-FFF2-40B4-BE49-F238E27FC236}">
                  <a16:creationId xmlns:a16="http://schemas.microsoft.com/office/drawing/2014/main" id="{7AE734B7-21AD-40A3-B2C1-6DB49388D0C2}"/>
                </a:ext>
              </a:extLst>
            </p:cNvPr>
            <p:cNvSpPr txBox="1"/>
            <p:nvPr/>
          </p:nvSpPr>
          <p:spPr>
            <a:xfrm>
              <a:off x="8382000" y="2834471"/>
              <a:ext cx="584746" cy="419330"/>
            </a:xfrm>
            <a:prstGeom prst="rect">
              <a:avLst/>
            </a:prstGeom>
            <a:noFill/>
          </p:spPr>
          <p:txBody>
            <a:bodyPr wrap="square" rtlCol="0">
              <a:spAutoFit/>
            </a:bodyPr>
            <a:lstStyle/>
            <a:p>
              <a:pPr algn="ctr"/>
              <a:r>
                <a:rPr lang="en-US" sz="1200" dirty="0"/>
                <a:t>PU</a:t>
              </a:r>
            </a:p>
          </p:txBody>
        </p:sp>
      </p:grpSp>
      <p:grpSp>
        <p:nvGrpSpPr>
          <p:cNvPr id="44" name="Group 43">
            <a:extLst>
              <a:ext uri="{FF2B5EF4-FFF2-40B4-BE49-F238E27FC236}">
                <a16:creationId xmlns:a16="http://schemas.microsoft.com/office/drawing/2014/main" id="{542DC76D-728C-4D86-9F36-5AD806970688}"/>
              </a:ext>
            </a:extLst>
          </p:cNvPr>
          <p:cNvGrpSpPr/>
          <p:nvPr/>
        </p:nvGrpSpPr>
        <p:grpSpPr>
          <a:xfrm>
            <a:off x="1494269" y="4291315"/>
            <a:ext cx="386080" cy="522773"/>
            <a:chOff x="8382000" y="2462410"/>
            <a:chExt cx="584746" cy="791391"/>
          </a:xfrm>
        </p:grpSpPr>
        <p:pic>
          <p:nvPicPr>
            <p:cNvPr id="45" name="Picture 44">
              <a:extLst>
                <a:ext uri="{FF2B5EF4-FFF2-40B4-BE49-F238E27FC236}">
                  <a16:creationId xmlns:a16="http://schemas.microsoft.com/office/drawing/2014/main" id="{17469C1E-CE88-4F7A-B9DD-F7139B6FAE65}"/>
                </a:ext>
              </a:extLst>
            </p:cNvPr>
            <p:cNvPicPr>
              <a:picLocks noChangeAspect="1"/>
            </p:cNvPicPr>
            <p:nvPr/>
          </p:nvPicPr>
          <p:blipFill>
            <a:blip r:embed="rId4"/>
            <a:stretch>
              <a:fillRect/>
            </a:stretch>
          </p:blipFill>
          <p:spPr>
            <a:xfrm>
              <a:off x="8382000" y="2462410"/>
              <a:ext cx="584746" cy="625602"/>
            </a:xfrm>
            <a:prstGeom prst="rect">
              <a:avLst/>
            </a:prstGeom>
          </p:spPr>
        </p:pic>
        <p:sp>
          <p:nvSpPr>
            <p:cNvPr id="46" name="TextBox 45">
              <a:extLst>
                <a:ext uri="{FF2B5EF4-FFF2-40B4-BE49-F238E27FC236}">
                  <a16:creationId xmlns:a16="http://schemas.microsoft.com/office/drawing/2014/main" id="{E73B662B-F11E-403E-A544-66774AFBD179}"/>
                </a:ext>
              </a:extLst>
            </p:cNvPr>
            <p:cNvSpPr txBox="1"/>
            <p:nvPr/>
          </p:nvSpPr>
          <p:spPr>
            <a:xfrm>
              <a:off x="8382000" y="2834471"/>
              <a:ext cx="584746" cy="419330"/>
            </a:xfrm>
            <a:prstGeom prst="rect">
              <a:avLst/>
            </a:prstGeom>
            <a:noFill/>
          </p:spPr>
          <p:txBody>
            <a:bodyPr wrap="square" rtlCol="0">
              <a:spAutoFit/>
            </a:bodyPr>
            <a:lstStyle/>
            <a:p>
              <a:pPr algn="ctr"/>
              <a:r>
                <a:rPr lang="en-US" sz="1200" dirty="0"/>
                <a:t>SU</a:t>
              </a:r>
            </a:p>
          </p:txBody>
        </p:sp>
      </p:grpSp>
      <p:grpSp>
        <p:nvGrpSpPr>
          <p:cNvPr id="47" name="Group 46">
            <a:extLst>
              <a:ext uri="{FF2B5EF4-FFF2-40B4-BE49-F238E27FC236}">
                <a16:creationId xmlns:a16="http://schemas.microsoft.com/office/drawing/2014/main" id="{2D3D6D14-8AA5-4283-BBA7-8CAEA9D2648A}"/>
              </a:ext>
            </a:extLst>
          </p:cNvPr>
          <p:cNvGrpSpPr/>
          <p:nvPr/>
        </p:nvGrpSpPr>
        <p:grpSpPr>
          <a:xfrm>
            <a:off x="3658113" y="4089638"/>
            <a:ext cx="386080" cy="522773"/>
            <a:chOff x="8382000" y="2462410"/>
            <a:chExt cx="584746" cy="791391"/>
          </a:xfrm>
        </p:grpSpPr>
        <p:pic>
          <p:nvPicPr>
            <p:cNvPr id="48" name="Picture 47">
              <a:extLst>
                <a:ext uri="{FF2B5EF4-FFF2-40B4-BE49-F238E27FC236}">
                  <a16:creationId xmlns:a16="http://schemas.microsoft.com/office/drawing/2014/main" id="{294E5B50-17F3-4E86-9BDA-785693DB0475}"/>
                </a:ext>
              </a:extLst>
            </p:cNvPr>
            <p:cNvPicPr>
              <a:picLocks noChangeAspect="1"/>
            </p:cNvPicPr>
            <p:nvPr/>
          </p:nvPicPr>
          <p:blipFill>
            <a:blip r:embed="rId4"/>
            <a:stretch>
              <a:fillRect/>
            </a:stretch>
          </p:blipFill>
          <p:spPr>
            <a:xfrm>
              <a:off x="8382000" y="2462410"/>
              <a:ext cx="584746" cy="625602"/>
            </a:xfrm>
            <a:prstGeom prst="rect">
              <a:avLst/>
            </a:prstGeom>
          </p:spPr>
        </p:pic>
        <p:sp>
          <p:nvSpPr>
            <p:cNvPr id="49" name="TextBox 48">
              <a:extLst>
                <a:ext uri="{FF2B5EF4-FFF2-40B4-BE49-F238E27FC236}">
                  <a16:creationId xmlns:a16="http://schemas.microsoft.com/office/drawing/2014/main" id="{F9904867-CC6A-4F3A-95C0-72499BD01AAC}"/>
                </a:ext>
              </a:extLst>
            </p:cNvPr>
            <p:cNvSpPr txBox="1"/>
            <p:nvPr/>
          </p:nvSpPr>
          <p:spPr>
            <a:xfrm>
              <a:off x="8382000" y="2834471"/>
              <a:ext cx="584746" cy="419330"/>
            </a:xfrm>
            <a:prstGeom prst="rect">
              <a:avLst/>
            </a:prstGeom>
            <a:noFill/>
          </p:spPr>
          <p:txBody>
            <a:bodyPr wrap="square" rtlCol="0">
              <a:spAutoFit/>
            </a:bodyPr>
            <a:lstStyle/>
            <a:p>
              <a:pPr algn="ctr"/>
              <a:r>
                <a:rPr lang="en-US" sz="1200" dirty="0"/>
                <a:t>PU</a:t>
              </a:r>
            </a:p>
          </p:txBody>
        </p:sp>
      </p:grpSp>
      <p:grpSp>
        <p:nvGrpSpPr>
          <p:cNvPr id="53" name="Group 52">
            <a:extLst>
              <a:ext uri="{FF2B5EF4-FFF2-40B4-BE49-F238E27FC236}">
                <a16:creationId xmlns:a16="http://schemas.microsoft.com/office/drawing/2014/main" id="{D214BA7C-FD91-4FB4-B17D-58F4C94F8FDC}"/>
              </a:ext>
            </a:extLst>
          </p:cNvPr>
          <p:cNvGrpSpPr/>
          <p:nvPr/>
        </p:nvGrpSpPr>
        <p:grpSpPr>
          <a:xfrm>
            <a:off x="3048020" y="3427530"/>
            <a:ext cx="386080" cy="522773"/>
            <a:chOff x="8382000" y="2462410"/>
            <a:chExt cx="584746" cy="791391"/>
          </a:xfrm>
        </p:grpSpPr>
        <p:pic>
          <p:nvPicPr>
            <p:cNvPr id="54" name="Picture 53">
              <a:extLst>
                <a:ext uri="{FF2B5EF4-FFF2-40B4-BE49-F238E27FC236}">
                  <a16:creationId xmlns:a16="http://schemas.microsoft.com/office/drawing/2014/main" id="{31FBBBA4-506A-4ED0-9545-0104638C1DAE}"/>
                </a:ext>
              </a:extLst>
            </p:cNvPr>
            <p:cNvPicPr>
              <a:picLocks noChangeAspect="1"/>
            </p:cNvPicPr>
            <p:nvPr/>
          </p:nvPicPr>
          <p:blipFill>
            <a:blip r:embed="rId4"/>
            <a:stretch>
              <a:fillRect/>
            </a:stretch>
          </p:blipFill>
          <p:spPr>
            <a:xfrm>
              <a:off x="8382000" y="2462410"/>
              <a:ext cx="584746" cy="625602"/>
            </a:xfrm>
            <a:prstGeom prst="rect">
              <a:avLst/>
            </a:prstGeom>
          </p:spPr>
        </p:pic>
        <p:sp>
          <p:nvSpPr>
            <p:cNvPr id="55" name="TextBox 54">
              <a:extLst>
                <a:ext uri="{FF2B5EF4-FFF2-40B4-BE49-F238E27FC236}">
                  <a16:creationId xmlns:a16="http://schemas.microsoft.com/office/drawing/2014/main" id="{68F80447-493A-4037-ACDD-BE58953E6EE2}"/>
                </a:ext>
              </a:extLst>
            </p:cNvPr>
            <p:cNvSpPr txBox="1"/>
            <p:nvPr/>
          </p:nvSpPr>
          <p:spPr>
            <a:xfrm>
              <a:off x="8382000" y="2834471"/>
              <a:ext cx="584746" cy="419330"/>
            </a:xfrm>
            <a:prstGeom prst="rect">
              <a:avLst/>
            </a:prstGeom>
            <a:noFill/>
          </p:spPr>
          <p:txBody>
            <a:bodyPr wrap="square" rtlCol="0">
              <a:spAutoFit/>
            </a:bodyPr>
            <a:lstStyle/>
            <a:p>
              <a:pPr algn="ctr"/>
              <a:r>
                <a:rPr lang="en-US" sz="1200" dirty="0"/>
                <a:t>SU</a:t>
              </a:r>
            </a:p>
          </p:txBody>
        </p:sp>
      </p:grpSp>
      <p:grpSp>
        <p:nvGrpSpPr>
          <p:cNvPr id="56" name="Group 55">
            <a:extLst>
              <a:ext uri="{FF2B5EF4-FFF2-40B4-BE49-F238E27FC236}">
                <a16:creationId xmlns:a16="http://schemas.microsoft.com/office/drawing/2014/main" id="{2DC2CB52-00FC-4E8E-8E2D-CDB3B7FC8A77}"/>
              </a:ext>
            </a:extLst>
          </p:cNvPr>
          <p:cNvGrpSpPr/>
          <p:nvPr/>
        </p:nvGrpSpPr>
        <p:grpSpPr>
          <a:xfrm>
            <a:off x="3658113" y="3426662"/>
            <a:ext cx="386080" cy="522773"/>
            <a:chOff x="8382000" y="2462410"/>
            <a:chExt cx="584746" cy="791391"/>
          </a:xfrm>
        </p:grpSpPr>
        <p:pic>
          <p:nvPicPr>
            <p:cNvPr id="57" name="Picture 56">
              <a:extLst>
                <a:ext uri="{FF2B5EF4-FFF2-40B4-BE49-F238E27FC236}">
                  <a16:creationId xmlns:a16="http://schemas.microsoft.com/office/drawing/2014/main" id="{AA51E250-2BD4-4A08-994F-CC35123A5CEA}"/>
                </a:ext>
              </a:extLst>
            </p:cNvPr>
            <p:cNvPicPr>
              <a:picLocks noChangeAspect="1"/>
            </p:cNvPicPr>
            <p:nvPr/>
          </p:nvPicPr>
          <p:blipFill>
            <a:blip r:embed="rId4"/>
            <a:stretch>
              <a:fillRect/>
            </a:stretch>
          </p:blipFill>
          <p:spPr>
            <a:xfrm>
              <a:off x="8382000" y="2462410"/>
              <a:ext cx="584746" cy="625602"/>
            </a:xfrm>
            <a:prstGeom prst="rect">
              <a:avLst/>
            </a:prstGeom>
          </p:spPr>
        </p:pic>
        <p:sp>
          <p:nvSpPr>
            <p:cNvPr id="58" name="TextBox 57">
              <a:extLst>
                <a:ext uri="{FF2B5EF4-FFF2-40B4-BE49-F238E27FC236}">
                  <a16:creationId xmlns:a16="http://schemas.microsoft.com/office/drawing/2014/main" id="{3230984F-EF0B-4CBC-981D-30B5C710F6E7}"/>
                </a:ext>
              </a:extLst>
            </p:cNvPr>
            <p:cNvSpPr txBox="1"/>
            <p:nvPr/>
          </p:nvSpPr>
          <p:spPr>
            <a:xfrm>
              <a:off x="8382000" y="2834471"/>
              <a:ext cx="584746" cy="419330"/>
            </a:xfrm>
            <a:prstGeom prst="rect">
              <a:avLst/>
            </a:prstGeom>
            <a:noFill/>
          </p:spPr>
          <p:txBody>
            <a:bodyPr wrap="square" rtlCol="0">
              <a:spAutoFit/>
            </a:bodyPr>
            <a:lstStyle/>
            <a:p>
              <a:pPr algn="ctr"/>
              <a:r>
                <a:rPr lang="en-US" sz="1200" dirty="0"/>
                <a:t>SU</a:t>
              </a:r>
            </a:p>
          </p:txBody>
        </p:sp>
      </p:grpSp>
      <p:grpSp>
        <p:nvGrpSpPr>
          <p:cNvPr id="59" name="Group 58">
            <a:extLst>
              <a:ext uri="{FF2B5EF4-FFF2-40B4-BE49-F238E27FC236}">
                <a16:creationId xmlns:a16="http://schemas.microsoft.com/office/drawing/2014/main" id="{43C5FD82-EF06-439D-8AF4-7AA81EF04745}"/>
              </a:ext>
            </a:extLst>
          </p:cNvPr>
          <p:cNvGrpSpPr/>
          <p:nvPr/>
        </p:nvGrpSpPr>
        <p:grpSpPr>
          <a:xfrm>
            <a:off x="4229274" y="3426662"/>
            <a:ext cx="386080" cy="522773"/>
            <a:chOff x="8382000" y="2462410"/>
            <a:chExt cx="584746" cy="791391"/>
          </a:xfrm>
        </p:grpSpPr>
        <p:pic>
          <p:nvPicPr>
            <p:cNvPr id="60" name="Picture 59">
              <a:extLst>
                <a:ext uri="{FF2B5EF4-FFF2-40B4-BE49-F238E27FC236}">
                  <a16:creationId xmlns:a16="http://schemas.microsoft.com/office/drawing/2014/main" id="{65D5E6EC-D0C2-45CB-BBE0-EFC7DB30561E}"/>
                </a:ext>
              </a:extLst>
            </p:cNvPr>
            <p:cNvPicPr>
              <a:picLocks noChangeAspect="1"/>
            </p:cNvPicPr>
            <p:nvPr/>
          </p:nvPicPr>
          <p:blipFill>
            <a:blip r:embed="rId4"/>
            <a:stretch>
              <a:fillRect/>
            </a:stretch>
          </p:blipFill>
          <p:spPr>
            <a:xfrm>
              <a:off x="8382000" y="2462410"/>
              <a:ext cx="584746" cy="625602"/>
            </a:xfrm>
            <a:prstGeom prst="rect">
              <a:avLst/>
            </a:prstGeom>
          </p:spPr>
        </p:pic>
        <p:sp>
          <p:nvSpPr>
            <p:cNvPr id="61" name="TextBox 60">
              <a:extLst>
                <a:ext uri="{FF2B5EF4-FFF2-40B4-BE49-F238E27FC236}">
                  <a16:creationId xmlns:a16="http://schemas.microsoft.com/office/drawing/2014/main" id="{9DA7C6B5-2C99-4EBF-A804-B8ED9CF4E705}"/>
                </a:ext>
              </a:extLst>
            </p:cNvPr>
            <p:cNvSpPr txBox="1"/>
            <p:nvPr/>
          </p:nvSpPr>
          <p:spPr>
            <a:xfrm>
              <a:off x="8382000" y="2834471"/>
              <a:ext cx="584746" cy="419330"/>
            </a:xfrm>
            <a:prstGeom prst="rect">
              <a:avLst/>
            </a:prstGeom>
            <a:noFill/>
          </p:spPr>
          <p:txBody>
            <a:bodyPr wrap="square" rtlCol="0">
              <a:spAutoFit/>
            </a:bodyPr>
            <a:lstStyle/>
            <a:p>
              <a:pPr algn="ctr"/>
              <a:r>
                <a:rPr lang="en-US" sz="1200" dirty="0"/>
                <a:t>SU</a:t>
              </a:r>
            </a:p>
          </p:txBody>
        </p:sp>
      </p:grpSp>
      <p:sp>
        <p:nvSpPr>
          <p:cNvPr id="62" name="Arrow: Right 61">
            <a:extLst>
              <a:ext uri="{FF2B5EF4-FFF2-40B4-BE49-F238E27FC236}">
                <a16:creationId xmlns:a16="http://schemas.microsoft.com/office/drawing/2014/main" id="{88AB24A7-F803-4BB6-89E7-D8AAC7A60E9B}"/>
              </a:ext>
            </a:extLst>
          </p:cNvPr>
          <p:cNvSpPr/>
          <p:nvPr/>
        </p:nvSpPr>
        <p:spPr>
          <a:xfrm rot="17446444">
            <a:off x="3214806" y="3124356"/>
            <a:ext cx="480932" cy="91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row: Right 62">
            <a:extLst>
              <a:ext uri="{FF2B5EF4-FFF2-40B4-BE49-F238E27FC236}">
                <a16:creationId xmlns:a16="http://schemas.microsoft.com/office/drawing/2014/main" id="{D48AE998-AB83-4CB6-9879-7CF7D3C03D67}"/>
              </a:ext>
            </a:extLst>
          </p:cNvPr>
          <p:cNvSpPr/>
          <p:nvPr/>
        </p:nvSpPr>
        <p:spPr>
          <a:xfrm rot="16200000">
            <a:off x="3591239" y="3133883"/>
            <a:ext cx="480932" cy="91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Arrow: Right 63">
            <a:extLst>
              <a:ext uri="{FF2B5EF4-FFF2-40B4-BE49-F238E27FC236}">
                <a16:creationId xmlns:a16="http://schemas.microsoft.com/office/drawing/2014/main" id="{024DB8E2-4E13-45E8-B34B-FA8AD6DE3E6E}"/>
              </a:ext>
            </a:extLst>
          </p:cNvPr>
          <p:cNvSpPr/>
          <p:nvPr/>
        </p:nvSpPr>
        <p:spPr>
          <a:xfrm rot="14961375">
            <a:off x="3967198" y="3133882"/>
            <a:ext cx="480932" cy="91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1F50A400-D54E-4B89-9907-BABF7D6802CC}"/>
              </a:ext>
            </a:extLst>
          </p:cNvPr>
          <p:cNvGrpSpPr/>
          <p:nvPr/>
        </p:nvGrpSpPr>
        <p:grpSpPr>
          <a:xfrm>
            <a:off x="5801614" y="3533544"/>
            <a:ext cx="386080" cy="522773"/>
            <a:chOff x="8382000" y="2462410"/>
            <a:chExt cx="584746" cy="791391"/>
          </a:xfrm>
        </p:grpSpPr>
        <p:pic>
          <p:nvPicPr>
            <p:cNvPr id="66" name="Picture 65">
              <a:extLst>
                <a:ext uri="{FF2B5EF4-FFF2-40B4-BE49-F238E27FC236}">
                  <a16:creationId xmlns:a16="http://schemas.microsoft.com/office/drawing/2014/main" id="{870486E8-8EE0-48A8-90FD-A902A74479E3}"/>
                </a:ext>
              </a:extLst>
            </p:cNvPr>
            <p:cNvPicPr>
              <a:picLocks noChangeAspect="1"/>
            </p:cNvPicPr>
            <p:nvPr/>
          </p:nvPicPr>
          <p:blipFill>
            <a:blip r:embed="rId4"/>
            <a:stretch>
              <a:fillRect/>
            </a:stretch>
          </p:blipFill>
          <p:spPr>
            <a:xfrm>
              <a:off x="8382000" y="2462410"/>
              <a:ext cx="584746" cy="625602"/>
            </a:xfrm>
            <a:prstGeom prst="rect">
              <a:avLst/>
            </a:prstGeom>
          </p:spPr>
        </p:pic>
        <p:sp>
          <p:nvSpPr>
            <p:cNvPr id="67" name="TextBox 66">
              <a:extLst>
                <a:ext uri="{FF2B5EF4-FFF2-40B4-BE49-F238E27FC236}">
                  <a16:creationId xmlns:a16="http://schemas.microsoft.com/office/drawing/2014/main" id="{8C714B74-36E8-4A97-8DD7-17A468A2ADF0}"/>
                </a:ext>
              </a:extLst>
            </p:cNvPr>
            <p:cNvSpPr txBox="1"/>
            <p:nvPr/>
          </p:nvSpPr>
          <p:spPr>
            <a:xfrm>
              <a:off x="8382000" y="2834471"/>
              <a:ext cx="584746" cy="419330"/>
            </a:xfrm>
            <a:prstGeom prst="rect">
              <a:avLst/>
            </a:prstGeom>
            <a:noFill/>
          </p:spPr>
          <p:txBody>
            <a:bodyPr wrap="square" rtlCol="0">
              <a:spAutoFit/>
            </a:bodyPr>
            <a:lstStyle/>
            <a:p>
              <a:pPr algn="ctr"/>
              <a:r>
                <a:rPr lang="en-US" sz="1200" dirty="0"/>
                <a:t>SU</a:t>
              </a:r>
            </a:p>
          </p:txBody>
        </p:sp>
      </p:grpSp>
      <p:sp>
        <p:nvSpPr>
          <p:cNvPr id="68" name="Arrow: Right 67">
            <a:extLst>
              <a:ext uri="{FF2B5EF4-FFF2-40B4-BE49-F238E27FC236}">
                <a16:creationId xmlns:a16="http://schemas.microsoft.com/office/drawing/2014/main" id="{B3EF3568-AD77-4011-808F-B277D417BCD8}"/>
              </a:ext>
            </a:extLst>
          </p:cNvPr>
          <p:cNvSpPr/>
          <p:nvPr/>
        </p:nvSpPr>
        <p:spPr>
          <a:xfrm rot="2370351">
            <a:off x="4749358" y="3006956"/>
            <a:ext cx="1153098" cy="97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Arrow: Right 68">
            <a:extLst>
              <a:ext uri="{FF2B5EF4-FFF2-40B4-BE49-F238E27FC236}">
                <a16:creationId xmlns:a16="http://schemas.microsoft.com/office/drawing/2014/main" id="{F68D92BA-45B9-411A-8383-8B3036580353}"/>
              </a:ext>
            </a:extLst>
          </p:cNvPr>
          <p:cNvSpPr/>
          <p:nvPr/>
        </p:nvSpPr>
        <p:spPr>
          <a:xfrm rot="19136752">
            <a:off x="4764424" y="4409364"/>
            <a:ext cx="1153098" cy="78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12AD94E7-4FAB-4D61-9043-A4574D80492D}"/>
              </a:ext>
            </a:extLst>
          </p:cNvPr>
          <p:cNvGrpSpPr/>
          <p:nvPr/>
        </p:nvGrpSpPr>
        <p:grpSpPr>
          <a:xfrm>
            <a:off x="8851369" y="3616792"/>
            <a:ext cx="386080" cy="522774"/>
            <a:chOff x="8382000" y="2462409"/>
            <a:chExt cx="584746" cy="791392"/>
          </a:xfrm>
        </p:grpSpPr>
        <p:pic>
          <p:nvPicPr>
            <p:cNvPr id="84" name="Picture 83">
              <a:extLst>
                <a:ext uri="{FF2B5EF4-FFF2-40B4-BE49-F238E27FC236}">
                  <a16:creationId xmlns:a16="http://schemas.microsoft.com/office/drawing/2014/main" id="{40223B00-C755-4717-9D0B-71E20F4C0B3B}"/>
                </a:ext>
              </a:extLst>
            </p:cNvPr>
            <p:cNvPicPr>
              <a:picLocks noChangeAspect="1"/>
            </p:cNvPicPr>
            <p:nvPr/>
          </p:nvPicPr>
          <p:blipFill>
            <a:blip r:embed="rId4"/>
            <a:stretch>
              <a:fillRect/>
            </a:stretch>
          </p:blipFill>
          <p:spPr>
            <a:xfrm>
              <a:off x="8382000" y="2462409"/>
              <a:ext cx="584746" cy="625602"/>
            </a:xfrm>
            <a:prstGeom prst="rect">
              <a:avLst/>
            </a:prstGeom>
          </p:spPr>
        </p:pic>
        <p:sp>
          <p:nvSpPr>
            <p:cNvPr id="85" name="TextBox 84">
              <a:extLst>
                <a:ext uri="{FF2B5EF4-FFF2-40B4-BE49-F238E27FC236}">
                  <a16:creationId xmlns:a16="http://schemas.microsoft.com/office/drawing/2014/main" id="{40FEBA00-8E55-447C-92BA-7182EA24F4B8}"/>
                </a:ext>
              </a:extLst>
            </p:cNvPr>
            <p:cNvSpPr txBox="1"/>
            <p:nvPr/>
          </p:nvSpPr>
          <p:spPr>
            <a:xfrm>
              <a:off x="8382000" y="2834471"/>
              <a:ext cx="584746" cy="419330"/>
            </a:xfrm>
            <a:prstGeom prst="rect">
              <a:avLst/>
            </a:prstGeom>
            <a:noFill/>
          </p:spPr>
          <p:txBody>
            <a:bodyPr wrap="square" rtlCol="0">
              <a:spAutoFit/>
            </a:bodyPr>
            <a:lstStyle/>
            <a:p>
              <a:pPr algn="ctr"/>
              <a:r>
                <a:rPr lang="en-US" sz="1200" dirty="0"/>
                <a:t>PU</a:t>
              </a:r>
            </a:p>
          </p:txBody>
        </p:sp>
      </p:grpSp>
      <p:grpSp>
        <p:nvGrpSpPr>
          <p:cNvPr id="101" name="Group 100">
            <a:extLst>
              <a:ext uri="{FF2B5EF4-FFF2-40B4-BE49-F238E27FC236}">
                <a16:creationId xmlns:a16="http://schemas.microsoft.com/office/drawing/2014/main" id="{D0FA5A37-CAAC-4A03-A83D-9386A70EAF05}"/>
              </a:ext>
            </a:extLst>
          </p:cNvPr>
          <p:cNvGrpSpPr/>
          <p:nvPr/>
        </p:nvGrpSpPr>
        <p:grpSpPr>
          <a:xfrm>
            <a:off x="6343397" y="3593567"/>
            <a:ext cx="2345145" cy="553252"/>
            <a:chOff x="9414807" y="3078665"/>
            <a:chExt cx="2345145" cy="553252"/>
          </a:xfrm>
        </p:grpSpPr>
        <p:grpSp>
          <p:nvGrpSpPr>
            <p:cNvPr id="87" name="Group 86">
              <a:extLst>
                <a:ext uri="{FF2B5EF4-FFF2-40B4-BE49-F238E27FC236}">
                  <a16:creationId xmlns:a16="http://schemas.microsoft.com/office/drawing/2014/main" id="{72B3A3F0-9471-4D04-9D7E-A562437EC803}"/>
                </a:ext>
              </a:extLst>
            </p:cNvPr>
            <p:cNvGrpSpPr/>
            <p:nvPr/>
          </p:nvGrpSpPr>
          <p:grpSpPr>
            <a:xfrm>
              <a:off x="9414807" y="3078665"/>
              <a:ext cx="2345145" cy="553252"/>
              <a:chOff x="1327470" y="2175866"/>
              <a:chExt cx="2778399" cy="968856"/>
            </a:xfrm>
          </p:grpSpPr>
          <p:pic>
            <p:nvPicPr>
              <p:cNvPr id="88" name="Picture 87">
                <a:extLst>
                  <a:ext uri="{FF2B5EF4-FFF2-40B4-BE49-F238E27FC236}">
                    <a16:creationId xmlns:a16="http://schemas.microsoft.com/office/drawing/2014/main" id="{14892955-E006-412E-B9D8-10A7C23F1B10}"/>
                  </a:ext>
                </a:extLst>
              </p:cNvPr>
              <p:cNvPicPr>
                <a:picLocks noChangeAspect="1"/>
              </p:cNvPicPr>
              <p:nvPr/>
            </p:nvPicPr>
            <p:blipFill>
              <a:blip r:embed="rId5"/>
              <a:stretch>
                <a:fillRect/>
              </a:stretch>
            </p:blipFill>
            <p:spPr>
              <a:xfrm>
                <a:off x="1327470" y="2363056"/>
                <a:ext cx="801289" cy="781666"/>
              </a:xfrm>
              <a:prstGeom prst="rect">
                <a:avLst/>
              </a:prstGeom>
            </p:spPr>
          </p:pic>
          <p:pic>
            <p:nvPicPr>
              <p:cNvPr id="89" name="Picture 88">
                <a:extLst>
                  <a:ext uri="{FF2B5EF4-FFF2-40B4-BE49-F238E27FC236}">
                    <a16:creationId xmlns:a16="http://schemas.microsoft.com/office/drawing/2014/main" id="{9AF7888C-9852-46FE-A22C-BB28195E28BA}"/>
                  </a:ext>
                </a:extLst>
              </p:cNvPr>
              <p:cNvPicPr>
                <a:picLocks noChangeAspect="1"/>
              </p:cNvPicPr>
              <p:nvPr/>
            </p:nvPicPr>
            <p:blipFill>
              <a:blip r:embed="rId5"/>
              <a:stretch>
                <a:fillRect/>
              </a:stretch>
            </p:blipFill>
            <p:spPr>
              <a:xfrm>
                <a:off x="3304580" y="2363029"/>
                <a:ext cx="801289" cy="781667"/>
              </a:xfrm>
              <a:prstGeom prst="rect">
                <a:avLst/>
              </a:prstGeom>
            </p:spPr>
          </p:pic>
          <p:pic>
            <p:nvPicPr>
              <p:cNvPr id="95" name="Picture 94">
                <a:extLst>
                  <a:ext uri="{FF2B5EF4-FFF2-40B4-BE49-F238E27FC236}">
                    <a16:creationId xmlns:a16="http://schemas.microsoft.com/office/drawing/2014/main" id="{A5D94AED-DA8B-464C-A35B-5D4D14FD00B9}"/>
                  </a:ext>
                </a:extLst>
              </p:cNvPr>
              <p:cNvPicPr>
                <a:picLocks noChangeAspect="1"/>
              </p:cNvPicPr>
              <p:nvPr/>
            </p:nvPicPr>
            <p:blipFill>
              <a:blip r:embed="rId6"/>
              <a:stretch>
                <a:fillRect/>
              </a:stretch>
            </p:blipFill>
            <p:spPr>
              <a:xfrm>
                <a:off x="2395365" y="2175866"/>
                <a:ext cx="525258" cy="525257"/>
              </a:xfrm>
              <a:prstGeom prst="rect">
                <a:avLst/>
              </a:prstGeom>
            </p:spPr>
          </p:pic>
          <p:sp>
            <p:nvSpPr>
              <p:cNvPr id="96" name="TextBox 95">
                <a:extLst>
                  <a:ext uri="{FF2B5EF4-FFF2-40B4-BE49-F238E27FC236}">
                    <a16:creationId xmlns:a16="http://schemas.microsoft.com/office/drawing/2014/main" id="{EAEDD3B9-C525-48CB-813A-6577CE622E20}"/>
                  </a:ext>
                </a:extLst>
              </p:cNvPr>
              <p:cNvSpPr txBox="1"/>
              <p:nvPr/>
            </p:nvSpPr>
            <p:spPr>
              <a:xfrm>
                <a:off x="1447800" y="2590623"/>
                <a:ext cx="552450" cy="520638"/>
              </a:xfrm>
              <a:prstGeom prst="rect">
                <a:avLst/>
              </a:prstGeom>
              <a:noFill/>
            </p:spPr>
            <p:txBody>
              <a:bodyPr wrap="square" rtlCol="0">
                <a:spAutoFit/>
              </a:bodyPr>
              <a:lstStyle/>
              <a:p>
                <a:r>
                  <a:rPr lang="en-US" dirty="0"/>
                  <a:t>ST</a:t>
                </a:r>
                <a:r>
                  <a:rPr lang="en-US" sz="1400" dirty="0"/>
                  <a:t> </a:t>
                </a:r>
              </a:p>
            </p:txBody>
          </p:sp>
          <p:sp>
            <p:nvSpPr>
              <p:cNvPr id="97" name="TextBox 96">
                <a:extLst>
                  <a:ext uri="{FF2B5EF4-FFF2-40B4-BE49-F238E27FC236}">
                    <a16:creationId xmlns:a16="http://schemas.microsoft.com/office/drawing/2014/main" id="{030E8854-BF70-492C-85F9-7D905C2505F8}"/>
                  </a:ext>
                </a:extLst>
              </p:cNvPr>
              <p:cNvSpPr txBox="1"/>
              <p:nvPr/>
            </p:nvSpPr>
            <p:spPr>
              <a:xfrm>
                <a:off x="3428998" y="2574026"/>
                <a:ext cx="552450" cy="520638"/>
              </a:xfrm>
              <a:prstGeom prst="rect">
                <a:avLst/>
              </a:prstGeom>
              <a:noFill/>
            </p:spPr>
            <p:txBody>
              <a:bodyPr wrap="square" rtlCol="0">
                <a:spAutoFit/>
              </a:bodyPr>
              <a:lstStyle/>
              <a:p>
                <a:r>
                  <a:rPr lang="en-US" dirty="0"/>
                  <a:t>ST</a:t>
                </a:r>
                <a:r>
                  <a:rPr lang="en-US" sz="1400" dirty="0"/>
                  <a:t> </a:t>
                </a:r>
              </a:p>
            </p:txBody>
          </p:sp>
        </p:grpSp>
        <p:sp>
          <p:nvSpPr>
            <p:cNvPr id="100" name="Arrow: Right 99">
              <a:extLst>
                <a:ext uri="{FF2B5EF4-FFF2-40B4-BE49-F238E27FC236}">
                  <a16:creationId xmlns:a16="http://schemas.microsoft.com/office/drawing/2014/main" id="{97592CE9-71C4-4A3E-B6AB-96405BEE7A94}"/>
                </a:ext>
              </a:extLst>
            </p:cNvPr>
            <p:cNvSpPr/>
            <p:nvPr/>
          </p:nvSpPr>
          <p:spPr>
            <a:xfrm rot="10800000">
              <a:off x="10122657" y="3426661"/>
              <a:ext cx="783138" cy="98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4478C530-C6B5-406F-B2AC-0FC1812A5C5D}"/>
              </a:ext>
            </a:extLst>
          </p:cNvPr>
          <p:cNvGrpSpPr/>
          <p:nvPr/>
        </p:nvGrpSpPr>
        <p:grpSpPr>
          <a:xfrm>
            <a:off x="11738297" y="3601180"/>
            <a:ext cx="386080" cy="522773"/>
            <a:chOff x="8382000" y="2462410"/>
            <a:chExt cx="584746" cy="791391"/>
          </a:xfrm>
        </p:grpSpPr>
        <p:pic>
          <p:nvPicPr>
            <p:cNvPr id="103" name="Picture 102">
              <a:extLst>
                <a:ext uri="{FF2B5EF4-FFF2-40B4-BE49-F238E27FC236}">
                  <a16:creationId xmlns:a16="http://schemas.microsoft.com/office/drawing/2014/main" id="{B0729E51-4B40-4500-9275-B24EDC56E62B}"/>
                </a:ext>
              </a:extLst>
            </p:cNvPr>
            <p:cNvPicPr>
              <a:picLocks noChangeAspect="1"/>
            </p:cNvPicPr>
            <p:nvPr/>
          </p:nvPicPr>
          <p:blipFill>
            <a:blip r:embed="rId4"/>
            <a:stretch>
              <a:fillRect/>
            </a:stretch>
          </p:blipFill>
          <p:spPr>
            <a:xfrm>
              <a:off x="8382000" y="2462410"/>
              <a:ext cx="584746" cy="625602"/>
            </a:xfrm>
            <a:prstGeom prst="rect">
              <a:avLst/>
            </a:prstGeom>
          </p:spPr>
        </p:pic>
        <p:sp>
          <p:nvSpPr>
            <p:cNvPr id="104" name="TextBox 103">
              <a:extLst>
                <a:ext uri="{FF2B5EF4-FFF2-40B4-BE49-F238E27FC236}">
                  <a16:creationId xmlns:a16="http://schemas.microsoft.com/office/drawing/2014/main" id="{011C890F-4E4C-46B7-B0E4-09CFCA27EF64}"/>
                </a:ext>
              </a:extLst>
            </p:cNvPr>
            <p:cNvSpPr txBox="1"/>
            <p:nvPr/>
          </p:nvSpPr>
          <p:spPr>
            <a:xfrm>
              <a:off x="8382000" y="2834471"/>
              <a:ext cx="584746" cy="419330"/>
            </a:xfrm>
            <a:prstGeom prst="rect">
              <a:avLst/>
            </a:prstGeom>
            <a:noFill/>
          </p:spPr>
          <p:txBody>
            <a:bodyPr wrap="square" rtlCol="0">
              <a:spAutoFit/>
            </a:bodyPr>
            <a:lstStyle/>
            <a:p>
              <a:pPr algn="ctr"/>
              <a:r>
                <a:rPr lang="en-US" sz="1200" dirty="0"/>
                <a:t>SU</a:t>
              </a:r>
            </a:p>
          </p:txBody>
        </p:sp>
      </p:grpSp>
      <p:sp>
        <p:nvSpPr>
          <p:cNvPr id="105" name="TextBox 104">
            <a:extLst>
              <a:ext uri="{FF2B5EF4-FFF2-40B4-BE49-F238E27FC236}">
                <a16:creationId xmlns:a16="http://schemas.microsoft.com/office/drawing/2014/main" id="{1F37D2B8-B175-4D10-B2FC-7C18DAC650C8}"/>
              </a:ext>
            </a:extLst>
          </p:cNvPr>
          <p:cNvSpPr txBox="1"/>
          <p:nvPr/>
        </p:nvSpPr>
        <p:spPr>
          <a:xfrm>
            <a:off x="3058158" y="4642919"/>
            <a:ext cx="1657350" cy="369332"/>
          </a:xfrm>
          <a:prstGeom prst="rect">
            <a:avLst/>
          </a:prstGeom>
          <a:noFill/>
        </p:spPr>
        <p:txBody>
          <a:bodyPr wrap="square" rtlCol="0">
            <a:spAutoFit/>
          </a:bodyPr>
          <a:lstStyle/>
          <a:p>
            <a:r>
              <a:rPr lang="en-US" dirty="0"/>
              <a:t>Accept/decline</a:t>
            </a:r>
          </a:p>
        </p:txBody>
      </p:sp>
      <p:sp>
        <p:nvSpPr>
          <p:cNvPr id="106" name="TextBox 105">
            <a:extLst>
              <a:ext uri="{FF2B5EF4-FFF2-40B4-BE49-F238E27FC236}">
                <a16:creationId xmlns:a16="http://schemas.microsoft.com/office/drawing/2014/main" id="{6E07532E-5AA8-4364-BDCC-CF3DE99939A8}"/>
              </a:ext>
            </a:extLst>
          </p:cNvPr>
          <p:cNvSpPr txBox="1"/>
          <p:nvPr/>
        </p:nvSpPr>
        <p:spPr>
          <a:xfrm>
            <a:off x="2999129" y="3015103"/>
            <a:ext cx="588618" cy="369332"/>
          </a:xfrm>
          <a:prstGeom prst="rect">
            <a:avLst/>
          </a:prstGeom>
          <a:noFill/>
        </p:spPr>
        <p:txBody>
          <a:bodyPr wrap="square" rtlCol="0">
            <a:spAutoFit/>
          </a:bodyPr>
          <a:lstStyle/>
          <a:p>
            <a:r>
              <a:rPr lang="en-US" dirty="0"/>
              <a:t>Bid </a:t>
            </a:r>
          </a:p>
        </p:txBody>
      </p:sp>
      <p:sp>
        <p:nvSpPr>
          <p:cNvPr id="107" name="TextBox 106">
            <a:extLst>
              <a:ext uri="{FF2B5EF4-FFF2-40B4-BE49-F238E27FC236}">
                <a16:creationId xmlns:a16="http://schemas.microsoft.com/office/drawing/2014/main" id="{B4118BD7-0116-417F-919B-F314D3905612}"/>
              </a:ext>
            </a:extLst>
          </p:cNvPr>
          <p:cNvSpPr txBox="1"/>
          <p:nvPr/>
        </p:nvSpPr>
        <p:spPr>
          <a:xfrm>
            <a:off x="3415715" y="3077380"/>
            <a:ext cx="588618" cy="369332"/>
          </a:xfrm>
          <a:prstGeom prst="rect">
            <a:avLst/>
          </a:prstGeom>
          <a:noFill/>
        </p:spPr>
        <p:txBody>
          <a:bodyPr wrap="square" rtlCol="0">
            <a:spAutoFit/>
          </a:bodyPr>
          <a:lstStyle/>
          <a:p>
            <a:r>
              <a:rPr lang="en-US" dirty="0"/>
              <a:t>Bid </a:t>
            </a:r>
          </a:p>
        </p:txBody>
      </p:sp>
      <p:sp>
        <p:nvSpPr>
          <p:cNvPr id="108" name="TextBox 107">
            <a:extLst>
              <a:ext uri="{FF2B5EF4-FFF2-40B4-BE49-F238E27FC236}">
                <a16:creationId xmlns:a16="http://schemas.microsoft.com/office/drawing/2014/main" id="{D50DEA01-68D8-4C14-9060-A62EF92C2253}"/>
              </a:ext>
            </a:extLst>
          </p:cNvPr>
          <p:cNvSpPr txBox="1"/>
          <p:nvPr/>
        </p:nvSpPr>
        <p:spPr>
          <a:xfrm>
            <a:off x="4165038" y="2996099"/>
            <a:ext cx="588618" cy="369332"/>
          </a:xfrm>
          <a:prstGeom prst="rect">
            <a:avLst/>
          </a:prstGeom>
          <a:noFill/>
        </p:spPr>
        <p:txBody>
          <a:bodyPr wrap="square" rtlCol="0">
            <a:spAutoFit/>
          </a:bodyPr>
          <a:lstStyle/>
          <a:p>
            <a:r>
              <a:rPr lang="en-US" dirty="0"/>
              <a:t>Bid </a:t>
            </a:r>
          </a:p>
        </p:txBody>
      </p:sp>
      <p:sp>
        <p:nvSpPr>
          <p:cNvPr id="109" name="TextBox 108">
            <a:extLst>
              <a:ext uri="{FF2B5EF4-FFF2-40B4-BE49-F238E27FC236}">
                <a16:creationId xmlns:a16="http://schemas.microsoft.com/office/drawing/2014/main" id="{512A3933-3556-4CC0-B362-FB0D246CA39C}"/>
              </a:ext>
            </a:extLst>
          </p:cNvPr>
          <p:cNvSpPr txBox="1"/>
          <p:nvPr/>
        </p:nvSpPr>
        <p:spPr>
          <a:xfrm>
            <a:off x="5486339" y="4304380"/>
            <a:ext cx="1861672" cy="646331"/>
          </a:xfrm>
          <a:prstGeom prst="rect">
            <a:avLst/>
          </a:prstGeom>
          <a:noFill/>
        </p:spPr>
        <p:txBody>
          <a:bodyPr wrap="square" rtlCol="0">
            <a:spAutoFit/>
          </a:bodyPr>
          <a:lstStyle/>
          <a:p>
            <a:r>
              <a:rPr lang="en-US" dirty="0"/>
              <a:t>Smart Contracts select best bidder</a:t>
            </a:r>
          </a:p>
        </p:txBody>
      </p:sp>
      <p:sp>
        <p:nvSpPr>
          <p:cNvPr id="110" name="TextBox 109">
            <a:extLst>
              <a:ext uri="{FF2B5EF4-FFF2-40B4-BE49-F238E27FC236}">
                <a16:creationId xmlns:a16="http://schemas.microsoft.com/office/drawing/2014/main" id="{96E561FC-62D4-46B8-9FC7-6C1BE6D037A6}"/>
              </a:ext>
            </a:extLst>
          </p:cNvPr>
          <p:cNvSpPr txBox="1"/>
          <p:nvPr/>
        </p:nvSpPr>
        <p:spPr>
          <a:xfrm>
            <a:off x="6294720" y="2854859"/>
            <a:ext cx="2343446" cy="646331"/>
          </a:xfrm>
          <a:prstGeom prst="rect">
            <a:avLst/>
          </a:prstGeom>
          <a:noFill/>
        </p:spPr>
        <p:txBody>
          <a:bodyPr wrap="square" rtlCol="0">
            <a:spAutoFit/>
          </a:bodyPr>
          <a:lstStyle/>
          <a:p>
            <a:pPr algn="ctr"/>
            <a:r>
              <a:rPr lang="en-US" dirty="0"/>
              <a:t>On leasing start time transfer Spectral Token</a:t>
            </a:r>
          </a:p>
        </p:txBody>
      </p:sp>
      <p:sp>
        <p:nvSpPr>
          <p:cNvPr id="111" name="TextBox 110">
            <a:extLst>
              <a:ext uri="{FF2B5EF4-FFF2-40B4-BE49-F238E27FC236}">
                <a16:creationId xmlns:a16="http://schemas.microsoft.com/office/drawing/2014/main" id="{B966F2AE-C436-4DDA-B73C-901142918950}"/>
              </a:ext>
            </a:extLst>
          </p:cNvPr>
          <p:cNvSpPr txBox="1"/>
          <p:nvPr/>
        </p:nvSpPr>
        <p:spPr>
          <a:xfrm>
            <a:off x="9690935" y="5205608"/>
            <a:ext cx="2143812" cy="646331"/>
          </a:xfrm>
          <a:prstGeom prst="rect">
            <a:avLst/>
          </a:prstGeom>
          <a:noFill/>
        </p:spPr>
        <p:txBody>
          <a:bodyPr wrap="square" rtlCol="0">
            <a:spAutoFit/>
          </a:bodyPr>
          <a:lstStyle/>
          <a:p>
            <a:pPr algn="ctr"/>
            <a:r>
              <a:rPr lang="en-US" dirty="0"/>
              <a:t>On leasing end time  transfer assets</a:t>
            </a:r>
          </a:p>
        </p:txBody>
      </p:sp>
      <p:grpSp>
        <p:nvGrpSpPr>
          <p:cNvPr id="15" name="Group 14">
            <a:extLst>
              <a:ext uri="{FF2B5EF4-FFF2-40B4-BE49-F238E27FC236}">
                <a16:creationId xmlns:a16="http://schemas.microsoft.com/office/drawing/2014/main" id="{F8EC9F27-CD6E-4E7C-9531-2CD359B13F96}"/>
              </a:ext>
            </a:extLst>
          </p:cNvPr>
          <p:cNvGrpSpPr/>
          <p:nvPr/>
        </p:nvGrpSpPr>
        <p:grpSpPr>
          <a:xfrm>
            <a:off x="9201999" y="2919777"/>
            <a:ext cx="2571749" cy="2004503"/>
            <a:chOff x="9201999" y="2919777"/>
            <a:chExt cx="2571749" cy="2004503"/>
          </a:xfrm>
        </p:grpSpPr>
        <p:grpSp>
          <p:nvGrpSpPr>
            <p:cNvPr id="70" name="Group 69">
              <a:extLst>
                <a:ext uri="{FF2B5EF4-FFF2-40B4-BE49-F238E27FC236}">
                  <a16:creationId xmlns:a16="http://schemas.microsoft.com/office/drawing/2014/main" id="{C5EA2EB7-F4D7-4285-8B8B-3037F262D39E}"/>
                </a:ext>
              </a:extLst>
            </p:cNvPr>
            <p:cNvGrpSpPr/>
            <p:nvPr/>
          </p:nvGrpSpPr>
          <p:grpSpPr>
            <a:xfrm>
              <a:off x="9201999" y="3113327"/>
              <a:ext cx="2571749" cy="1810953"/>
              <a:chOff x="1323974" y="1706956"/>
              <a:chExt cx="3046866" cy="3603852"/>
            </a:xfrm>
          </p:grpSpPr>
          <p:pic>
            <p:nvPicPr>
              <p:cNvPr id="71" name="Picture 70">
                <a:extLst>
                  <a:ext uri="{FF2B5EF4-FFF2-40B4-BE49-F238E27FC236}">
                    <a16:creationId xmlns:a16="http://schemas.microsoft.com/office/drawing/2014/main" id="{7B6BA258-E663-49B7-9BB7-46E76660E87B}"/>
                  </a:ext>
                </a:extLst>
              </p:cNvPr>
              <p:cNvPicPr>
                <a:picLocks noChangeAspect="1"/>
              </p:cNvPicPr>
              <p:nvPr/>
            </p:nvPicPr>
            <p:blipFill>
              <a:blip r:embed="rId5"/>
              <a:stretch>
                <a:fillRect/>
              </a:stretch>
            </p:blipFill>
            <p:spPr>
              <a:xfrm>
                <a:off x="1327470" y="2363056"/>
                <a:ext cx="801289" cy="781666"/>
              </a:xfrm>
              <a:prstGeom prst="rect">
                <a:avLst/>
              </a:prstGeom>
            </p:spPr>
          </p:pic>
          <p:pic>
            <p:nvPicPr>
              <p:cNvPr id="72" name="Picture 71">
                <a:extLst>
                  <a:ext uri="{FF2B5EF4-FFF2-40B4-BE49-F238E27FC236}">
                    <a16:creationId xmlns:a16="http://schemas.microsoft.com/office/drawing/2014/main" id="{4413FA3A-A7D8-4871-83F9-61EFA2FDEDF2}"/>
                  </a:ext>
                </a:extLst>
              </p:cNvPr>
              <p:cNvPicPr>
                <a:picLocks noChangeAspect="1"/>
              </p:cNvPicPr>
              <p:nvPr/>
            </p:nvPicPr>
            <p:blipFill>
              <a:blip r:embed="rId5"/>
              <a:stretch>
                <a:fillRect/>
              </a:stretch>
            </p:blipFill>
            <p:spPr>
              <a:xfrm>
                <a:off x="3569551" y="2363056"/>
                <a:ext cx="801289" cy="781666"/>
              </a:xfrm>
              <a:prstGeom prst="rect">
                <a:avLst/>
              </a:prstGeom>
            </p:spPr>
          </p:pic>
          <p:pic>
            <p:nvPicPr>
              <p:cNvPr id="73" name="Picture 72">
                <a:extLst>
                  <a:ext uri="{FF2B5EF4-FFF2-40B4-BE49-F238E27FC236}">
                    <a16:creationId xmlns:a16="http://schemas.microsoft.com/office/drawing/2014/main" id="{CD3C51EA-4B07-413B-9A4D-B5B6ED5D0ACA}"/>
                  </a:ext>
                </a:extLst>
              </p:cNvPr>
              <p:cNvPicPr>
                <a:picLocks noChangeAspect="1"/>
              </p:cNvPicPr>
              <p:nvPr/>
            </p:nvPicPr>
            <p:blipFill>
              <a:blip r:embed="rId5"/>
              <a:stretch>
                <a:fillRect/>
              </a:stretch>
            </p:blipFill>
            <p:spPr>
              <a:xfrm>
                <a:off x="1327469" y="3650098"/>
                <a:ext cx="801289" cy="781666"/>
              </a:xfrm>
              <a:prstGeom prst="rect">
                <a:avLst/>
              </a:prstGeom>
            </p:spPr>
          </p:pic>
          <p:pic>
            <p:nvPicPr>
              <p:cNvPr id="74" name="Picture 73">
                <a:extLst>
                  <a:ext uri="{FF2B5EF4-FFF2-40B4-BE49-F238E27FC236}">
                    <a16:creationId xmlns:a16="http://schemas.microsoft.com/office/drawing/2014/main" id="{69CC6145-FB6A-4638-90EA-7BF96F137731}"/>
                  </a:ext>
                </a:extLst>
              </p:cNvPr>
              <p:cNvPicPr>
                <a:picLocks noChangeAspect="1"/>
              </p:cNvPicPr>
              <p:nvPr/>
            </p:nvPicPr>
            <p:blipFill>
              <a:blip r:embed="rId5"/>
              <a:stretch>
                <a:fillRect/>
              </a:stretch>
            </p:blipFill>
            <p:spPr>
              <a:xfrm>
                <a:off x="3569551" y="3650098"/>
                <a:ext cx="801289" cy="781666"/>
              </a:xfrm>
              <a:prstGeom prst="rect">
                <a:avLst/>
              </a:prstGeom>
            </p:spPr>
          </p:pic>
          <p:sp>
            <p:nvSpPr>
              <p:cNvPr id="75" name="Arrow: Curved Down 74">
                <a:extLst>
                  <a:ext uri="{FF2B5EF4-FFF2-40B4-BE49-F238E27FC236}">
                    <a16:creationId xmlns:a16="http://schemas.microsoft.com/office/drawing/2014/main" id="{242F7DF9-3BEE-40AA-9124-C31B69D51EE5}"/>
                  </a:ext>
                </a:extLst>
              </p:cNvPr>
              <p:cNvSpPr/>
              <p:nvPr/>
            </p:nvSpPr>
            <p:spPr>
              <a:xfrm rot="10800000">
                <a:off x="1707287" y="4478233"/>
                <a:ext cx="2247986" cy="83257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77" name="Picture 76">
                <a:extLst>
                  <a:ext uri="{FF2B5EF4-FFF2-40B4-BE49-F238E27FC236}">
                    <a16:creationId xmlns:a16="http://schemas.microsoft.com/office/drawing/2014/main" id="{3B0B712A-12DB-4456-8570-F7999B5257DC}"/>
                  </a:ext>
                </a:extLst>
              </p:cNvPr>
              <p:cNvPicPr>
                <a:picLocks noChangeAspect="1"/>
              </p:cNvPicPr>
              <p:nvPr/>
            </p:nvPicPr>
            <p:blipFill>
              <a:blip r:embed="rId7"/>
              <a:stretch>
                <a:fillRect/>
              </a:stretch>
            </p:blipFill>
            <p:spPr>
              <a:xfrm>
                <a:off x="2677029" y="1706956"/>
                <a:ext cx="352425" cy="574067"/>
              </a:xfrm>
              <a:prstGeom prst="rect">
                <a:avLst/>
              </a:prstGeom>
            </p:spPr>
          </p:pic>
          <p:pic>
            <p:nvPicPr>
              <p:cNvPr id="78" name="Picture 77">
                <a:extLst>
                  <a:ext uri="{FF2B5EF4-FFF2-40B4-BE49-F238E27FC236}">
                    <a16:creationId xmlns:a16="http://schemas.microsoft.com/office/drawing/2014/main" id="{23889F07-8BA0-4F37-B95B-EC67E970472A}"/>
                  </a:ext>
                </a:extLst>
              </p:cNvPr>
              <p:cNvPicPr>
                <a:picLocks noChangeAspect="1"/>
              </p:cNvPicPr>
              <p:nvPr/>
            </p:nvPicPr>
            <p:blipFill>
              <a:blip r:embed="rId6"/>
              <a:stretch>
                <a:fillRect/>
              </a:stretch>
            </p:blipFill>
            <p:spPr>
              <a:xfrm>
                <a:off x="2647916" y="4387611"/>
                <a:ext cx="525258" cy="525258"/>
              </a:xfrm>
              <a:prstGeom prst="rect">
                <a:avLst/>
              </a:prstGeom>
            </p:spPr>
          </p:pic>
          <p:sp>
            <p:nvSpPr>
              <p:cNvPr id="79" name="TextBox 78">
                <a:extLst>
                  <a:ext uri="{FF2B5EF4-FFF2-40B4-BE49-F238E27FC236}">
                    <a16:creationId xmlns:a16="http://schemas.microsoft.com/office/drawing/2014/main" id="{E44339BC-9C12-4737-BC4A-063D9468ACDD}"/>
                  </a:ext>
                </a:extLst>
              </p:cNvPr>
              <p:cNvSpPr txBox="1"/>
              <p:nvPr/>
            </p:nvSpPr>
            <p:spPr>
              <a:xfrm>
                <a:off x="1356257" y="2553495"/>
                <a:ext cx="685290" cy="646776"/>
              </a:xfrm>
              <a:prstGeom prst="rect">
                <a:avLst/>
              </a:prstGeom>
              <a:noFill/>
            </p:spPr>
            <p:txBody>
              <a:bodyPr wrap="square" rtlCol="0">
                <a:spAutoFit/>
              </a:bodyPr>
              <a:lstStyle/>
              <a:p>
                <a:r>
                  <a:rPr lang="en-US" dirty="0"/>
                  <a:t>ETH</a:t>
                </a:r>
                <a:r>
                  <a:rPr lang="en-US" sz="1400" dirty="0"/>
                  <a:t> </a:t>
                </a:r>
              </a:p>
            </p:txBody>
          </p:sp>
          <p:sp>
            <p:nvSpPr>
              <p:cNvPr id="80" name="TextBox 79">
                <a:extLst>
                  <a:ext uri="{FF2B5EF4-FFF2-40B4-BE49-F238E27FC236}">
                    <a16:creationId xmlns:a16="http://schemas.microsoft.com/office/drawing/2014/main" id="{D6EA8C31-477D-47B5-837E-5CE906226CD0}"/>
                  </a:ext>
                </a:extLst>
              </p:cNvPr>
              <p:cNvSpPr txBox="1"/>
              <p:nvPr/>
            </p:nvSpPr>
            <p:spPr>
              <a:xfrm>
                <a:off x="3552824" y="2501055"/>
                <a:ext cx="801289" cy="700674"/>
              </a:xfrm>
              <a:prstGeom prst="rect">
                <a:avLst/>
              </a:prstGeom>
              <a:noFill/>
            </p:spPr>
            <p:txBody>
              <a:bodyPr wrap="square" rtlCol="0">
                <a:spAutoFit/>
              </a:bodyPr>
              <a:lstStyle/>
              <a:p>
                <a:r>
                  <a:rPr lang="en-US" sz="2000" dirty="0"/>
                  <a:t>ETH</a:t>
                </a:r>
                <a:r>
                  <a:rPr lang="en-US" sz="1400" dirty="0"/>
                  <a:t> </a:t>
                </a:r>
              </a:p>
            </p:txBody>
          </p:sp>
          <p:sp>
            <p:nvSpPr>
              <p:cNvPr id="81" name="TextBox 80">
                <a:extLst>
                  <a:ext uri="{FF2B5EF4-FFF2-40B4-BE49-F238E27FC236}">
                    <a16:creationId xmlns:a16="http://schemas.microsoft.com/office/drawing/2014/main" id="{9A2E745D-F750-45FA-B270-6322172CF7DB}"/>
                  </a:ext>
                </a:extLst>
              </p:cNvPr>
              <p:cNvSpPr txBox="1"/>
              <p:nvPr/>
            </p:nvSpPr>
            <p:spPr>
              <a:xfrm>
                <a:off x="3552824" y="3886023"/>
                <a:ext cx="703715" cy="646776"/>
              </a:xfrm>
              <a:prstGeom prst="rect">
                <a:avLst/>
              </a:prstGeom>
              <a:noFill/>
            </p:spPr>
            <p:txBody>
              <a:bodyPr wrap="square" rtlCol="0">
                <a:spAutoFit/>
              </a:bodyPr>
              <a:lstStyle/>
              <a:p>
                <a:pPr algn="ctr"/>
                <a:r>
                  <a:rPr lang="en-US" dirty="0"/>
                  <a:t>ST </a:t>
                </a:r>
              </a:p>
            </p:txBody>
          </p:sp>
          <p:sp>
            <p:nvSpPr>
              <p:cNvPr id="82" name="TextBox 81">
                <a:extLst>
                  <a:ext uri="{FF2B5EF4-FFF2-40B4-BE49-F238E27FC236}">
                    <a16:creationId xmlns:a16="http://schemas.microsoft.com/office/drawing/2014/main" id="{83DFD444-F0F6-42EB-8D6E-6B8B93558F27}"/>
                  </a:ext>
                </a:extLst>
              </p:cNvPr>
              <p:cNvSpPr txBox="1"/>
              <p:nvPr/>
            </p:nvSpPr>
            <p:spPr>
              <a:xfrm>
                <a:off x="1323974" y="3866973"/>
                <a:ext cx="703715" cy="646776"/>
              </a:xfrm>
              <a:prstGeom prst="rect">
                <a:avLst/>
              </a:prstGeom>
              <a:noFill/>
            </p:spPr>
            <p:txBody>
              <a:bodyPr wrap="square" rtlCol="0">
                <a:spAutoFit/>
              </a:bodyPr>
              <a:lstStyle/>
              <a:p>
                <a:pPr algn="ctr"/>
                <a:r>
                  <a:rPr lang="en-US" dirty="0"/>
                  <a:t>ST </a:t>
                </a:r>
              </a:p>
            </p:txBody>
          </p:sp>
        </p:grpSp>
        <p:sp>
          <p:nvSpPr>
            <p:cNvPr id="112" name="Arrow: Curved Up 111">
              <a:extLst>
                <a:ext uri="{FF2B5EF4-FFF2-40B4-BE49-F238E27FC236}">
                  <a16:creationId xmlns:a16="http://schemas.microsoft.com/office/drawing/2014/main" id="{6933C554-D4CB-4A96-9C59-18031A1ABDB4}"/>
                </a:ext>
              </a:extLst>
            </p:cNvPr>
            <p:cNvSpPr/>
            <p:nvPr/>
          </p:nvSpPr>
          <p:spPr>
            <a:xfrm rot="10800000">
              <a:off x="9566493" y="2919777"/>
              <a:ext cx="1869085" cy="44636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3" name="TextBox 92">
            <a:extLst>
              <a:ext uri="{FF2B5EF4-FFF2-40B4-BE49-F238E27FC236}">
                <a16:creationId xmlns:a16="http://schemas.microsoft.com/office/drawing/2014/main" id="{6CF40415-A7F6-4A1A-82C6-B9F34C673DDB}"/>
              </a:ext>
            </a:extLst>
          </p:cNvPr>
          <p:cNvSpPr txBox="1"/>
          <p:nvPr/>
        </p:nvSpPr>
        <p:spPr>
          <a:xfrm rot="2367094">
            <a:off x="4865841" y="2549861"/>
            <a:ext cx="1258020" cy="923330"/>
          </a:xfrm>
          <a:prstGeom prst="rect">
            <a:avLst/>
          </a:prstGeom>
          <a:noFill/>
        </p:spPr>
        <p:txBody>
          <a:bodyPr wrap="square" rtlCol="0">
            <a:spAutoFit/>
          </a:bodyPr>
          <a:lstStyle/>
          <a:p>
            <a:r>
              <a:rPr lang="en-US" dirty="0"/>
              <a:t>After bidding time ends</a:t>
            </a:r>
          </a:p>
        </p:txBody>
      </p:sp>
      <p:sp>
        <p:nvSpPr>
          <p:cNvPr id="127" name="TextBox 126">
            <a:extLst>
              <a:ext uri="{FF2B5EF4-FFF2-40B4-BE49-F238E27FC236}">
                <a16:creationId xmlns:a16="http://schemas.microsoft.com/office/drawing/2014/main" id="{71110D7A-EE6F-4684-8F6C-73A8F9C522A8}"/>
              </a:ext>
            </a:extLst>
          </p:cNvPr>
          <p:cNvSpPr txBox="1"/>
          <p:nvPr/>
        </p:nvSpPr>
        <p:spPr>
          <a:xfrm rot="19206109">
            <a:off x="4626035" y="4124379"/>
            <a:ext cx="1104089" cy="369332"/>
          </a:xfrm>
          <a:prstGeom prst="rect">
            <a:avLst/>
          </a:prstGeom>
          <a:noFill/>
        </p:spPr>
        <p:txBody>
          <a:bodyPr wrap="square" rtlCol="0">
            <a:spAutoFit/>
          </a:bodyPr>
          <a:lstStyle/>
          <a:p>
            <a:r>
              <a:rPr lang="en-US" dirty="0"/>
              <a:t>If accepts</a:t>
            </a:r>
          </a:p>
        </p:txBody>
      </p:sp>
      <p:sp>
        <p:nvSpPr>
          <p:cNvPr id="3" name="TextBox 2">
            <a:extLst>
              <a:ext uri="{FF2B5EF4-FFF2-40B4-BE49-F238E27FC236}">
                <a16:creationId xmlns:a16="http://schemas.microsoft.com/office/drawing/2014/main" id="{4D1A196A-FF7E-430A-A900-D99C380B3444}"/>
              </a:ext>
            </a:extLst>
          </p:cNvPr>
          <p:cNvSpPr txBox="1"/>
          <p:nvPr/>
        </p:nvSpPr>
        <p:spPr>
          <a:xfrm>
            <a:off x="1469522" y="1695897"/>
            <a:ext cx="2799331" cy="369332"/>
          </a:xfrm>
          <a:prstGeom prst="rect">
            <a:avLst/>
          </a:prstGeom>
          <a:noFill/>
        </p:spPr>
        <p:txBody>
          <a:bodyPr wrap="square" rtlCol="0">
            <a:spAutoFit/>
          </a:bodyPr>
          <a:lstStyle/>
          <a:p>
            <a:r>
              <a:rPr lang="en-US" dirty="0"/>
              <a:t>Advertise based DSA model</a:t>
            </a:r>
          </a:p>
        </p:txBody>
      </p:sp>
      <p:sp>
        <p:nvSpPr>
          <p:cNvPr id="128" name="TextBox 127">
            <a:extLst>
              <a:ext uri="{FF2B5EF4-FFF2-40B4-BE49-F238E27FC236}">
                <a16:creationId xmlns:a16="http://schemas.microsoft.com/office/drawing/2014/main" id="{C03B8AB3-8650-408E-8BC4-DF6B9778889B}"/>
              </a:ext>
            </a:extLst>
          </p:cNvPr>
          <p:cNvSpPr txBox="1"/>
          <p:nvPr/>
        </p:nvSpPr>
        <p:spPr>
          <a:xfrm>
            <a:off x="1469522" y="5875319"/>
            <a:ext cx="2799331" cy="369332"/>
          </a:xfrm>
          <a:prstGeom prst="rect">
            <a:avLst/>
          </a:prstGeom>
          <a:noFill/>
        </p:spPr>
        <p:txBody>
          <a:bodyPr wrap="square" rtlCol="0">
            <a:spAutoFit/>
          </a:bodyPr>
          <a:lstStyle/>
          <a:p>
            <a:r>
              <a:rPr lang="en-US" dirty="0"/>
              <a:t>Sensing based DSA model</a:t>
            </a:r>
          </a:p>
        </p:txBody>
      </p:sp>
    </p:spTree>
    <p:extLst>
      <p:ext uri="{BB962C8B-B14F-4D97-AF65-F5344CB8AC3E}">
        <p14:creationId xmlns:p14="http://schemas.microsoft.com/office/powerpoint/2010/main" val="262540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wipe(left)">
                                      <p:cBhvr>
                                        <p:cTn id="18" dur="500"/>
                                        <p:tgtEl>
                                          <p:spTgt spid="9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8"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wipe(down)">
                                      <p:cBhvr>
                                        <p:cTn id="40" dur="500"/>
                                        <p:tgtEl>
                                          <p:spTgt spid="6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08"/>
                                        </p:tgtEl>
                                        <p:attrNameLst>
                                          <p:attrName>style.visibility</p:attrName>
                                        </p:attrNameLst>
                                      </p:cBhvr>
                                      <p:to>
                                        <p:strVal val="visible"/>
                                      </p:to>
                                    </p:set>
                                    <p:animEffect transition="in" filter="wipe(down)">
                                      <p:cBhvr>
                                        <p:cTn id="43" dur="500"/>
                                        <p:tgtEl>
                                          <p:spTgt spid="108"/>
                                        </p:tgtEl>
                                      </p:cBhvr>
                                    </p:animEffect>
                                  </p:childTnLst>
                                </p:cTn>
                              </p:par>
                              <p:par>
                                <p:cTn id="44" presetID="22" presetClass="entr" presetSubtype="4"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down)">
                                      <p:cBhvr>
                                        <p:cTn id="46" dur="500"/>
                                        <p:tgtEl>
                                          <p:spTgt spid="5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down)">
                                      <p:cBhvr>
                                        <p:cTn id="49" dur="500"/>
                                        <p:tgtEl>
                                          <p:spTgt spid="6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7"/>
                                        </p:tgtEl>
                                        <p:attrNameLst>
                                          <p:attrName>style.visibility</p:attrName>
                                        </p:attrNameLst>
                                      </p:cBhvr>
                                      <p:to>
                                        <p:strVal val="visible"/>
                                      </p:to>
                                    </p:set>
                                    <p:animEffect transition="in" filter="wipe(down)">
                                      <p:cBhvr>
                                        <p:cTn id="52" dur="500"/>
                                        <p:tgtEl>
                                          <p:spTgt spid="107"/>
                                        </p:tgtEl>
                                      </p:cBhvr>
                                    </p:animEffect>
                                  </p:childTnLst>
                                </p:cTn>
                              </p:par>
                              <p:par>
                                <p:cTn id="53" presetID="22" presetClass="entr" presetSubtype="4"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down)">
                                      <p:cBhvr>
                                        <p:cTn id="55" dur="500"/>
                                        <p:tgtEl>
                                          <p:spTgt spid="5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down)">
                                      <p:cBhvr>
                                        <p:cTn id="58" dur="500"/>
                                        <p:tgtEl>
                                          <p:spTgt spid="62"/>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wipe(down)">
                                      <p:cBhvr>
                                        <p:cTn id="61" dur="500"/>
                                        <p:tgtEl>
                                          <p:spTgt spid="106"/>
                                        </p:tgtEl>
                                      </p:cBhvr>
                                    </p:animEffect>
                                  </p:childTnLst>
                                </p:cTn>
                              </p:par>
                              <p:par>
                                <p:cTn id="62" presetID="22" presetClass="entr" presetSubtype="4" fill="hold"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500"/>
                                        <p:tgtEl>
                                          <p:spTgt spid="5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500"/>
                                        <p:tgtEl>
                                          <p:spTgt spid="27"/>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ipe(left)">
                                      <p:cBhvr>
                                        <p:cTn id="72" dur="500"/>
                                        <p:tgtEl>
                                          <p:spTgt spid="12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left)">
                                      <p:cBhvr>
                                        <p:cTn id="77" dur="500"/>
                                        <p:tgtEl>
                                          <p:spTgt spid="29"/>
                                        </p:tgtEl>
                                      </p:cBhvr>
                                    </p:animEffect>
                                  </p:childTnLst>
                                </p:cTn>
                              </p:par>
                              <p:par>
                                <p:cTn id="78" presetID="22" presetClass="entr" presetSubtype="8" fill="hold"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wipe(left)">
                                      <p:cBhvr>
                                        <p:cTn id="80" dur="500"/>
                                        <p:tgtEl>
                                          <p:spTgt spid="44"/>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left)">
                                      <p:cBhvr>
                                        <p:cTn id="83" dur="500"/>
                                        <p:tgtEl>
                                          <p:spTgt spid="32"/>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wipe(left)">
                                      <p:cBhvr>
                                        <p:cTn id="86" dur="5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up)">
                                      <p:cBhvr>
                                        <p:cTn id="91" dur="500"/>
                                        <p:tgtEl>
                                          <p:spTgt spid="33"/>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105"/>
                                        </p:tgtEl>
                                        <p:attrNameLst>
                                          <p:attrName>style.visibility</p:attrName>
                                        </p:attrNameLst>
                                      </p:cBhvr>
                                      <p:to>
                                        <p:strVal val="visible"/>
                                      </p:to>
                                    </p:set>
                                    <p:animEffect transition="in" filter="wipe(up)">
                                      <p:cBhvr>
                                        <p:cTn id="94" dur="500"/>
                                        <p:tgtEl>
                                          <p:spTgt spid="105"/>
                                        </p:tgtEl>
                                      </p:cBhvr>
                                    </p:animEffect>
                                  </p:childTnLst>
                                </p:cTn>
                              </p:par>
                              <p:par>
                                <p:cTn id="95" presetID="22" presetClass="entr" presetSubtype="1" fill="hold"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up)">
                                      <p:cBhvr>
                                        <p:cTn id="97" dur="500"/>
                                        <p:tgtEl>
                                          <p:spTgt spid="4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127"/>
                                        </p:tgtEl>
                                        <p:attrNameLst>
                                          <p:attrName>style.visibility</p:attrName>
                                        </p:attrNameLst>
                                      </p:cBhvr>
                                      <p:to>
                                        <p:strVal val="visible"/>
                                      </p:to>
                                    </p:set>
                                    <p:animEffect transition="in" filter="wipe(left)">
                                      <p:cBhvr>
                                        <p:cTn id="105" dur="500"/>
                                        <p:tgtEl>
                                          <p:spTgt spid="127"/>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wipe(left)">
                                      <p:cBhvr>
                                        <p:cTn id="108" dur="500"/>
                                        <p:tgtEl>
                                          <p:spTgt spid="68"/>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wipe(left)">
                                      <p:cBhvr>
                                        <p:cTn id="111" dur="500"/>
                                        <p:tgtEl>
                                          <p:spTgt spid="93"/>
                                        </p:tgtEl>
                                      </p:cBhvr>
                                    </p:animEffect>
                                  </p:childTnLst>
                                </p:cTn>
                              </p:par>
                            </p:childTnLst>
                          </p:cTn>
                        </p:par>
                        <p:par>
                          <p:cTn id="112" fill="hold">
                            <p:stCondLst>
                              <p:cond delay="500"/>
                            </p:stCondLst>
                            <p:childTnLst>
                              <p:par>
                                <p:cTn id="113" presetID="10" presetClass="entr" presetSubtype="0" fill="hold" grpId="0" nodeType="afterEffect">
                                  <p:stCondLst>
                                    <p:cond delay="0"/>
                                  </p:stCondLst>
                                  <p:childTnLst>
                                    <p:set>
                                      <p:cBhvr>
                                        <p:cTn id="114" dur="1" fill="hold">
                                          <p:stCondLst>
                                            <p:cond delay="0"/>
                                          </p:stCondLst>
                                        </p:cTn>
                                        <p:tgtEl>
                                          <p:spTgt spid="109"/>
                                        </p:tgtEl>
                                        <p:attrNameLst>
                                          <p:attrName>style.visibility</p:attrName>
                                        </p:attrNameLst>
                                      </p:cBhvr>
                                      <p:to>
                                        <p:strVal val="visible"/>
                                      </p:to>
                                    </p:set>
                                    <p:animEffect transition="in" filter="fade">
                                      <p:cBhvr>
                                        <p:cTn id="115" dur="500"/>
                                        <p:tgtEl>
                                          <p:spTgt spid="109"/>
                                        </p:tgtEl>
                                      </p:cBhvr>
                                    </p:animEffect>
                                  </p:childTnLst>
                                </p:cTn>
                              </p:par>
                              <p:par>
                                <p:cTn id="116" presetID="10" presetClass="entr" presetSubtype="0" fill="hold" nodeType="withEffect">
                                  <p:stCondLst>
                                    <p:cond delay="0"/>
                                  </p:stCondLst>
                                  <p:childTnLst>
                                    <p:set>
                                      <p:cBhvr>
                                        <p:cTn id="117" dur="1" fill="hold">
                                          <p:stCondLst>
                                            <p:cond delay="0"/>
                                          </p:stCondLst>
                                        </p:cTn>
                                        <p:tgtEl>
                                          <p:spTgt spid="65"/>
                                        </p:tgtEl>
                                        <p:attrNameLst>
                                          <p:attrName>style.visibility</p:attrName>
                                        </p:attrNameLst>
                                      </p:cBhvr>
                                      <p:to>
                                        <p:strVal val="visible"/>
                                      </p:to>
                                    </p:set>
                                    <p:animEffect transition="in" filter="fade">
                                      <p:cBhvr>
                                        <p:cTn id="118" dur="500"/>
                                        <p:tgtEl>
                                          <p:spTgt spid="65"/>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2" fill="hold" nodeType="clickEffect">
                                  <p:stCondLst>
                                    <p:cond delay="0"/>
                                  </p:stCondLst>
                                  <p:childTnLst>
                                    <p:set>
                                      <p:cBhvr>
                                        <p:cTn id="122" dur="1" fill="hold">
                                          <p:stCondLst>
                                            <p:cond delay="0"/>
                                          </p:stCondLst>
                                        </p:cTn>
                                        <p:tgtEl>
                                          <p:spTgt spid="83"/>
                                        </p:tgtEl>
                                        <p:attrNameLst>
                                          <p:attrName>style.visibility</p:attrName>
                                        </p:attrNameLst>
                                      </p:cBhvr>
                                      <p:to>
                                        <p:strVal val="visible"/>
                                      </p:to>
                                    </p:set>
                                    <p:animEffect transition="in" filter="wipe(right)">
                                      <p:cBhvr>
                                        <p:cTn id="123" dur="500"/>
                                        <p:tgtEl>
                                          <p:spTgt spid="83"/>
                                        </p:tgtEl>
                                      </p:cBhvr>
                                    </p:animEffect>
                                  </p:childTnLst>
                                </p:cTn>
                              </p:par>
                              <p:par>
                                <p:cTn id="124" presetID="22" presetClass="entr" presetSubtype="2" fill="hold" nodeType="withEffect">
                                  <p:stCondLst>
                                    <p:cond delay="0"/>
                                  </p:stCondLst>
                                  <p:childTnLst>
                                    <p:set>
                                      <p:cBhvr>
                                        <p:cTn id="125" dur="1" fill="hold">
                                          <p:stCondLst>
                                            <p:cond delay="0"/>
                                          </p:stCondLst>
                                        </p:cTn>
                                        <p:tgtEl>
                                          <p:spTgt spid="101"/>
                                        </p:tgtEl>
                                        <p:attrNameLst>
                                          <p:attrName>style.visibility</p:attrName>
                                        </p:attrNameLst>
                                      </p:cBhvr>
                                      <p:to>
                                        <p:strVal val="visible"/>
                                      </p:to>
                                    </p:set>
                                    <p:animEffect transition="in" filter="wipe(right)">
                                      <p:cBhvr>
                                        <p:cTn id="126" dur="500"/>
                                        <p:tgtEl>
                                          <p:spTgt spid="101"/>
                                        </p:tgtEl>
                                      </p:cBhvr>
                                    </p:animEffect>
                                  </p:childTnLst>
                                </p:cTn>
                              </p:par>
                              <p:par>
                                <p:cTn id="127" presetID="22" presetClass="entr" presetSubtype="2" fill="hold" grpId="0" nodeType="withEffect">
                                  <p:stCondLst>
                                    <p:cond delay="0"/>
                                  </p:stCondLst>
                                  <p:childTnLst>
                                    <p:set>
                                      <p:cBhvr>
                                        <p:cTn id="128" dur="1" fill="hold">
                                          <p:stCondLst>
                                            <p:cond delay="0"/>
                                          </p:stCondLst>
                                        </p:cTn>
                                        <p:tgtEl>
                                          <p:spTgt spid="110"/>
                                        </p:tgtEl>
                                        <p:attrNameLst>
                                          <p:attrName>style.visibility</p:attrName>
                                        </p:attrNameLst>
                                      </p:cBhvr>
                                      <p:to>
                                        <p:strVal val="visible"/>
                                      </p:to>
                                    </p:set>
                                    <p:animEffect transition="in" filter="wipe(right)">
                                      <p:cBhvr>
                                        <p:cTn id="129" dur="500"/>
                                        <p:tgtEl>
                                          <p:spTgt spid="11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2" fill="hold" nodeType="clickEffect">
                                  <p:stCondLst>
                                    <p:cond delay="0"/>
                                  </p:stCondLst>
                                  <p:childTnLst>
                                    <p:set>
                                      <p:cBhvr>
                                        <p:cTn id="133" dur="1" fill="hold">
                                          <p:stCondLst>
                                            <p:cond delay="0"/>
                                          </p:stCondLst>
                                        </p:cTn>
                                        <p:tgtEl>
                                          <p:spTgt spid="15"/>
                                        </p:tgtEl>
                                        <p:attrNameLst>
                                          <p:attrName>style.visibility</p:attrName>
                                        </p:attrNameLst>
                                      </p:cBhvr>
                                      <p:to>
                                        <p:strVal val="visible"/>
                                      </p:to>
                                    </p:set>
                                    <p:animEffect transition="in" filter="wipe(right)">
                                      <p:cBhvr>
                                        <p:cTn id="134" dur="500"/>
                                        <p:tgtEl>
                                          <p:spTgt spid="15"/>
                                        </p:tgtEl>
                                      </p:cBhvr>
                                    </p:animEffect>
                                  </p:childTnLst>
                                </p:cTn>
                              </p:par>
                              <p:par>
                                <p:cTn id="135" presetID="22" presetClass="entr" presetSubtype="2" fill="hold" nodeType="withEffect">
                                  <p:stCondLst>
                                    <p:cond delay="0"/>
                                  </p:stCondLst>
                                  <p:childTnLst>
                                    <p:set>
                                      <p:cBhvr>
                                        <p:cTn id="136" dur="1" fill="hold">
                                          <p:stCondLst>
                                            <p:cond delay="0"/>
                                          </p:stCondLst>
                                        </p:cTn>
                                        <p:tgtEl>
                                          <p:spTgt spid="102"/>
                                        </p:tgtEl>
                                        <p:attrNameLst>
                                          <p:attrName>style.visibility</p:attrName>
                                        </p:attrNameLst>
                                      </p:cBhvr>
                                      <p:to>
                                        <p:strVal val="visible"/>
                                      </p:to>
                                    </p:set>
                                    <p:animEffect transition="in" filter="wipe(right)">
                                      <p:cBhvr>
                                        <p:cTn id="137" dur="500"/>
                                        <p:tgtEl>
                                          <p:spTgt spid="102"/>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11"/>
                                        </p:tgtEl>
                                        <p:attrNameLst>
                                          <p:attrName>style.visibility</p:attrName>
                                        </p:attrNameLst>
                                      </p:cBhvr>
                                      <p:to>
                                        <p:strVal val="visible"/>
                                      </p:to>
                                    </p:set>
                                    <p:animEffect transition="in" filter="fade">
                                      <p:cBhvr>
                                        <p:cTn id="14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94" grpId="0" animBg="1"/>
      <p:bldP spid="24" grpId="0" animBg="1"/>
      <p:bldP spid="25" grpId="0" animBg="1"/>
      <p:bldP spid="26" grpId="0"/>
      <p:bldP spid="29" grpId="0" animBg="1"/>
      <p:bldP spid="30" grpId="0" animBg="1"/>
      <p:bldP spid="31" grpId="0"/>
      <p:bldP spid="32" grpId="0"/>
      <p:bldP spid="33" grpId="0" animBg="1"/>
      <p:bldP spid="62" grpId="0" animBg="1"/>
      <p:bldP spid="63" grpId="0" animBg="1"/>
      <p:bldP spid="64" grpId="0" animBg="1"/>
      <p:bldP spid="68" grpId="0" animBg="1"/>
      <p:bldP spid="69" grpId="0" animBg="1"/>
      <p:bldP spid="105" grpId="0"/>
      <p:bldP spid="106" grpId="0"/>
      <p:bldP spid="107" grpId="0"/>
      <p:bldP spid="108" grpId="0"/>
      <p:bldP spid="109" grpId="0"/>
      <p:bldP spid="110" grpId="0"/>
      <p:bldP spid="111" grpId="0"/>
      <p:bldP spid="93" grpId="0"/>
      <p:bldP spid="127" grpId="0"/>
      <p:bldP spid="3" grpId="0"/>
      <p:bldP spid="1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C0EF-069A-4AB8-9DCC-EAA5A8A87A27}"/>
              </a:ext>
            </a:extLst>
          </p:cNvPr>
          <p:cNvSpPr>
            <a:spLocks noGrp="1"/>
          </p:cNvSpPr>
          <p:nvPr>
            <p:ph type="title"/>
          </p:nvPr>
        </p:nvSpPr>
        <p:spPr/>
        <p:txBody>
          <a:bodyPr/>
          <a:lstStyle/>
          <a:p>
            <a:r>
              <a:rPr lang="en-US" b="1" dirty="0"/>
              <a:t>Proof of Concept</a:t>
            </a:r>
          </a:p>
        </p:txBody>
      </p:sp>
      <p:sp>
        <p:nvSpPr>
          <p:cNvPr id="4" name="Date Placeholder 3">
            <a:extLst>
              <a:ext uri="{FF2B5EF4-FFF2-40B4-BE49-F238E27FC236}">
                <a16:creationId xmlns:a16="http://schemas.microsoft.com/office/drawing/2014/main" id="{7D1CAE9E-BAD4-4855-8245-A58C1D24310F}"/>
              </a:ext>
            </a:extLst>
          </p:cNvPr>
          <p:cNvSpPr>
            <a:spLocks noGrp="1"/>
          </p:cNvSpPr>
          <p:nvPr>
            <p:ph type="dt" sz="half" idx="10"/>
          </p:nvPr>
        </p:nvSpPr>
        <p:spPr/>
        <p:txBody>
          <a:bodyPr/>
          <a:lstStyle/>
          <a:p>
            <a:r>
              <a:rPr lang="en-US"/>
              <a:t>WCNC 2019</a:t>
            </a:r>
            <a:endParaRPr lang="en-US" dirty="0"/>
          </a:p>
        </p:txBody>
      </p:sp>
      <p:sp>
        <p:nvSpPr>
          <p:cNvPr id="5" name="Footer Placeholder 4">
            <a:extLst>
              <a:ext uri="{FF2B5EF4-FFF2-40B4-BE49-F238E27FC236}">
                <a16:creationId xmlns:a16="http://schemas.microsoft.com/office/drawing/2014/main" id="{54239D54-C071-40D1-889C-BB78C7494D9E}"/>
              </a:ext>
            </a:extLst>
          </p:cNvPr>
          <p:cNvSpPr>
            <a:spLocks noGrp="1"/>
          </p:cNvSpPr>
          <p:nvPr>
            <p:ph type="ftr" sz="quarter" idx="11"/>
          </p:nvPr>
        </p:nvSpPr>
        <p:spPr/>
        <p:txBody>
          <a:bodyPr/>
          <a:lstStyle/>
          <a:p>
            <a:r>
              <a:rPr lang="en-US" dirty="0"/>
              <a:t>thirasara.14@cse.mrt.ac.lk</a:t>
            </a:r>
          </a:p>
        </p:txBody>
      </p:sp>
      <p:sp>
        <p:nvSpPr>
          <p:cNvPr id="6" name="Slide Number Placeholder 5">
            <a:extLst>
              <a:ext uri="{FF2B5EF4-FFF2-40B4-BE49-F238E27FC236}">
                <a16:creationId xmlns:a16="http://schemas.microsoft.com/office/drawing/2014/main" id="{47A97AB1-8627-4BE9-9801-F69094F2C766}"/>
              </a:ext>
            </a:extLst>
          </p:cNvPr>
          <p:cNvSpPr>
            <a:spLocks noGrp="1"/>
          </p:cNvSpPr>
          <p:nvPr>
            <p:ph type="sldNum" sz="quarter" idx="12"/>
          </p:nvPr>
        </p:nvSpPr>
        <p:spPr/>
        <p:txBody>
          <a:bodyPr/>
          <a:lstStyle/>
          <a:p>
            <a:fld id="{6113E31D-E2AB-40D1-8B51-AFA5AFEF393A}" type="slidenum">
              <a:rPr lang="en-US" smtClean="0"/>
              <a:t>11</a:t>
            </a:fld>
            <a:endParaRPr lang="en-US" dirty="0"/>
          </a:p>
        </p:txBody>
      </p:sp>
      <p:sp>
        <p:nvSpPr>
          <p:cNvPr id="10" name="Content Placeholder 2">
            <a:extLst>
              <a:ext uri="{FF2B5EF4-FFF2-40B4-BE49-F238E27FC236}">
                <a16:creationId xmlns:a16="http://schemas.microsoft.com/office/drawing/2014/main" id="{A0424DF5-72E4-44FB-B32E-400765DBE861}"/>
              </a:ext>
            </a:extLst>
          </p:cNvPr>
          <p:cNvSpPr>
            <a:spLocks noGrp="1"/>
          </p:cNvSpPr>
          <p:nvPr/>
        </p:nvSpPr>
        <p:spPr>
          <a:xfrm>
            <a:off x="1097280" y="1993759"/>
            <a:ext cx="10058400" cy="420962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base">
              <a:buFont typeface="Wingdings" panose="05000000000000000000" pitchFamily="2" charset="2"/>
              <a:buChar char="§"/>
            </a:pPr>
            <a:r>
              <a:rPr lang="en-US" sz="2400" dirty="0"/>
              <a:t> Utility &amp; performance of the proposed system is demonstrated using 2.4 GHz &amp; 5GHz ISM bands</a:t>
            </a:r>
          </a:p>
          <a:p>
            <a:pPr fontAlgn="base">
              <a:buFont typeface="Wingdings" panose="05000000000000000000" pitchFamily="2" charset="2"/>
              <a:buChar char="§"/>
            </a:pPr>
            <a:r>
              <a:rPr lang="en-US" sz="2400" dirty="0"/>
              <a:t> Assumed channels can be assigned to different PUs</a:t>
            </a:r>
          </a:p>
          <a:p>
            <a:pPr fontAlgn="base">
              <a:buFont typeface="Wingdings" panose="05000000000000000000" pitchFamily="2" charset="2"/>
              <a:buChar char="§"/>
            </a:pPr>
            <a:r>
              <a:rPr lang="en-US" sz="2400" dirty="0"/>
              <a:t> Implementation of proposed platform includes:</a:t>
            </a:r>
          </a:p>
          <a:p>
            <a:pPr lvl="1" fontAlgn="base">
              <a:buFont typeface="Wingdings" panose="05000000000000000000" pitchFamily="2" charset="2"/>
              <a:buChar char="§"/>
            </a:pPr>
            <a:r>
              <a:rPr lang="en-US" sz="2000" dirty="0"/>
              <a:t>Front-end application (for mobile &amp; web-based interfaces)</a:t>
            </a:r>
          </a:p>
          <a:p>
            <a:pPr lvl="2" fontAlgn="base">
              <a:buFont typeface="Wingdings" panose="05000000000000000000" pitchFamily="2" charset="2"/>
              <a:buChar char="§"/>
            </a:pPr>
            <a:r>
              <a:rPr lang="en-US" sz="2000" dirty="0"/>
              <a:t>6 Android Smart phones</a:t>
            </a:r>
          </a:p>
          <a:p>
            <a:pPr lvl="1" fontAlgn="base">
              <a:buFont typeface="Wingdings" panose="05000000000000000000" pitchFamily="2" charset="2"/>
              <a:buChar char="§"/>
            </a:pPr>
            <a:r>
              <a:rPr lang="en-US" sz="2000" dirty="0"/>
              <a:t>Back-end application</a:t>
            </a:r>
          </a:p>
          <a:p>
            <a:pPr lvl="1" fontAlgn="base">
              <a:buFont typeface="Wingdings" panose="05000000000000000000" pitchFamily="2" charset="2"/>
              <a:buChar char="§"/>
            </a:pPr>
            <a:r>
              <a:rPr lang="en-US" sz="2000" dirty="0"/>
              <a:t>Blockchain</a:t>
            </a:r>
          </a:p>
          <a:p>
            <a:pPr lvl="2" fontAlgn="base">
              <a:buFont typeface="Wingdings" panose="05000000000000000000" pitchFamily="2" charset="2"/>
              <a:buChar char="§"/>
            </a:pPr>
            <a:r>
              <a:rPr lang="en-US" sz="2000" dirty="0"/>
              <a:t>Blockchain network using 5 Laptops</a:t>
            </a:r>
          </a:p>
          <a:p>
            <a:pPr lvl="2" fontAlgn="base">
              <a:buFont typeface="Wingdings" panose="05000000000000000000" pitchFamily="2" charset="2"/>
              <a:buChar char="§"/>
            </a:pPr>
            <a:r>
              <a:rPr lang="en-US" sz="2000" dirty="0"/>
              <a:t>Ethereum blockchain platform &amp; smart contracts using Solidity language</a:t>
            </a:r>
          </a:p>
          <a:p>
            <a:endParaRPr lang="en-US" dirty="0"/>
          </a:p>
        </p:txBody>
      </p:sp>
    </p:spTree>
    <p:extLst>
      <p:ext uri="{BB962C8B-B14F-4D97-AF65-F5344CB8AC3E}">
        <p14:creationId xmlns:p14="http://schemas.microsoft.com/office/powerpoint/2010/main" val="955708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91CF8-1C7D-49A3-A85D-C5767751B16B}"/>
              </a:ext>
            </a:extLst>
          </p:cNvPr>
          <p:cNvSpPr>
            <a:spLocks noGrp="1"/>
          </p:cNvSpPr>
          <p:nvPr>
            <p:ph type="title"/>
          </p:nvPr>
        </p:nvSpPr>
        <p:spPr>
          <a:xfrm>
            <a:off x="1097280" y="208225"/>
            <a:ext cx="10058400" cy="1450757"/>
          </a:xfrm>
        </p:spPr>
        <p:txBody>
          <a:bodyPr/>
          <a:lstStyle/>
          <a:p>
            <a:r>
              <a:rPr lang="en-US" b="1" dirty="0"/>
              <a:t>Experimental Setup</a:t>
            </a:r>
          </a:p>
        </p:txBody>
      </p:sp>
      <p:sp>
        <p:nvSpPr>
          <p:cNvPr id="4" name="Date Placeholder 3">
            <a:extLst>
              <a:ext uri="{FF2B5EF4-FFF2-40B4-BE49-F238E27FC236}">
                <a16:creationId xmlns:a16="http://schemas.microsoft.com/office/drawing/2014/main" id="{7A3F34D1-90C5-4A38-B725-4E28E5A8FA4A}"/>
              </a:ext>
            </a:extLst>
          </p:cNvPr>
          <p:cNvSpPr>
            <a:spLocks noGrp="1"/>
          </p:cNvSpPr>
          <p:nvPr>
            <p:ph type="dt" sz="half" idx="10"/>
          </p:nvPr>
        </p:nvSpPr>
        <p:spPr/>
        <p:txBody>
          <a:bodyPr/>
          <a:lstStyle/>
          <a:p>
            <a:r>
              <a:rPr lang="en-US"/>
              <a:t>WCNC 2019</a:t>
            </a:r>
            <a:endParaRPr lang="en-US" dirty="0"/>
          </a:p>
        </p:txBody>
      </p:sp>
      <p:sp>
        <p:nvSpPr>
          <p:cNvPr id="5" name="Footer Placeholder 4">
            <a:extLst>
              <a:ext uri="{FF2B5EF4-FFF2-40B4-BE49-F238E27FC236}">
                <a16:creationId xmlns:a16="http://schemas.microsoft.com/office/drawing/2014/main" id="{64AB1672-AC2A-4970-AC75-7B3438C9DD87}"/>
              </a:ext>
            </a:extLst>
          </p:cNvPr>
          <p:cNvSpPr>
            <a:spLocks noGrp="1"/>
          </p:cNvSpPr>
          <p:nvPr>
            <p:ph type="ftr" sz="quarter" idx="11"/>
          </p:nvPr>
        </p:nvSpPr>
        <p:spPr/>
        <p:txBody>
          <a:bodyPr/>
          <a:lstStyle/>
          <a:p>
            <a:r>
              <a:rPr lang="en-US" dirty="0"/>
              <a:t>thirasara.14@cse.mrt.ac.lk</a:t>
            </a:r>
          </a:p>
        </p:txBody>
      </p:sp>
      <p:sp>
        <p:nvSpPr>
          <p:cNvPr id="6" name="Slide Number Placeholder 5">
            <a:extLst>
              <a:ext uri="{FF2B5EF4-FFF2-40B4-BE49-F238E27FC236}">
                <a16:creationId xmlns:a16="http://schemas.microsoft.com/office/drawing/2014/main" id="{60FBD452-C80F-4B72-A6A7-FB1D6BB41559}"/>
              </a:ext>
            </a:extLst>
          </p:cNvPr>
          <p:cNvSpPr>
            <a:spLocks noGrp="1"/>
          </p:cNvSpPr>
          <p:nvPr>
            <p:ph type="sldNum" sz="quarter" idx="12"/>
          </p:nvPr>
        </p:nvSpPr>
        <p:spPr/>
        <p:txBody>
          <a:bodyPr/>
          <a:lstStyle/>
          <a:p>
            <a:fld id="{6113E31D-E2AB-40D1-8B51-AFA5AFEF393A}" type="slidenum">
              <a:rPr lang="en-US" smtClean="0"/>
              <a:t>12</a:t>
            </a:fld>
            <a:endParaRPr lang="en-US" dirty="0"/>
          </a:p>
        </p:txBody>
      </p:sp>
      <p:grpSp>
        <p:nvGrpSpPr>
          <p:cNvPr id="64" name="Group 63">
            <a:extLst>
              <a:ext uri="{FF2B5EF4-FFF2-40B4-BE49-F238E27FC236}">
                <a16:creationId xmlns:a16="http://schemas.microsoft.com/office/drawing/2014/main" id="{CDB6556C-5895-42B7-AAE2-D7C174DAA849}"/>
              </a:ext>
            </a:extLst>
          </p:cNvPr>
          <p:cNvGrpSpPr/>
          <p:nvPr/>
        </p:nvGrpSpPr>
        <p:grpSpPr>
          <a:xfrm>
            <a:off x="794778" y="2332760"/>
            <a:ext cx="4601373" cy="3908318"/>
            <a:chOff x="3124904" y="1737360"/>
            <a:chExt cx="4601373" cy="3908318"/>
          </a:xfrm>
        </p:grpSpPr>
        <p:pic>
          <p:nvPicPr>
            <p:cNvPr id="11" name="Picture 10">
              <a:extLst>
                <a:ext uri="{FF2B5EF4-FFF2-40B4-BE49-F238E27FC236}">
                  <a16:creationId xmlns:a16="http://schemas.microsoft.com/office/drawing/2014/main" id="{4C8C35F3-D152-4672-8AD8-0B3B704162A4}"/>
                </a:ext>
              </a:extLst>
            </p:cNvPr>
            <p:cNvPicPr>
              <a:picLocks noChangeAspect="1"/>
            </p:cNvPicPr>
            <p:nvPr/>
          </p:nvPicPr>
          <p:blipFill>
            <a:blip r:embed="rId3"/>
            <a:stretch>
              <a:fillRect/>
            </a:stretch>
          </p:blipFill>
          <p:spPr>
            <a:xfrm>
              <a:off x="6676203" y="2910119"/>
              <a:ext cx="1050074" cy="1050074"/>
            </a:xfrm>
            <a:prstGeom prst="rect">
              <a:avLst/>
            </a:prstGeom>
          </p:spPr>
        </p:pic>
        <p:grpSp>
          <p:nvGrpSpPr>
            <p:cNvPr id="63" name="Group 62">
              <a:extLst>
                <a:ext uri="{FF2B5EF4-FFF2-40B4-BE49-F238E27FC236}">
                  <a16:creationId xmlns:a16="http://schemas.microsoft.com/office/drawing/2014/main" id="{72E850FE-AA81-40B5-81F0-317EAB2AEE00}"/>
                </a:ext>
              </a:extLst>
            </p:cNvPr>
            <p:cNvGrpSpPr/>
            <p:nvPr/>
          </p:nvGrpSpPr>
          <p:grpSpPr>
            <a:xfrm>
              <a:off x="3124904" y="1737360"/>
              <a:ext cx="4204123" cy="3908318"/>
              <a:chOff x="3124904" y="1737360"/>
              <a:chExt cx="4204123" cy="3908318"/>
            </a:xfrm>
          </p:grpSpPr>
          <p:pic>
            <p:nvPicPr>
              <p:cNvPr id="7" name="Picture 6">
                <a:extLst>
                  <a:ext uri="{FF2B5EF4-FFF2-40B4-BE49-F238E27FC236}">
                    <a16:creationId xmlns:a16="http://schemas.microsoft.com/office/drawing/2014/main" id="{D6BE64CA-5687-48F8-A67F-EE372376F65A}"/>
                  </a:ext>
                </a:extLst>
              </p:cNvPr>
              <p:cNvPicPr>
                <a:picLocks noChangeAspect="1"/>
              </p:cNvPicPr>
              <p:nvPr/>
            </p:nvPicPr>
            <p:blipFill>
              <a:blip r:embed="rId3"/>
              <a:stretch>
                <a:fillRect/>
              </a:stretch>
            </p:blipFill>
            <p:spPr>
              <a:xfrm>
                <a:off x="3124904" y="2910119"/>
                <a:ext cx="1050074" cy="1050074"/>
              </a:xfrm>
              <a:prstGeom prst="rect">
                <a:avLst/>
              </a:prstGeom>
            </p:spPr>
          </p:pic>
          <p:pic>
            <p:nvPicPr>
              <p:cNvPr id="8" name="Picture 7">
                <a:extLst>
                  <a:ext uri="{FF2B5EF4-FFF2-40B4-BE49-F238E27FC236}">
                    <a16:creationId xmlns:a16="http://schemas.microsoft.com/office/drawing/2014/main" id="{7DE6C574-55C9-4C90-950E-69589069F891}"/>
                  </a:ext>
                </a:extLst>
              </p:cNvPr>
              <p:cNvPicPr>
                <a:picLocks noChangeAspect="1"/>
              </p:cNvPicPr>
              <p:nvPr/>
            </p:nvPicPr>
            <p:blipFill>
              <a:blip r:embed="rId3"/>
              <a:stretch>
                <a:fillRect/>
              </a:stretch>
            </p:blipFill>
            <p:spPr>
              <a:xfrm>
                <a:off x="4976251" y="1737360"/>
                <a:ext cx="1050074" cy="1050074"/>
              </a:xfrm>
              <a:prstGeom prst="rect">
                <a:avLst/>
              </a:prstGeom>
            </p:spPr>
          </p:pic>
          <p:pic>
            <p:nvPicPr>
              <p:cNvPr id="9" name="Picture 8">
                <a:extLst>
                  <a:ext uri="{FF2B5EF4-FFF2-40B4-BE49-F238E27FC236}">
                    <a16:creationId xmlns:a16="http://schemas.microsoft.com/office/drawing/2014/main" id="{BE3213AA-EFB3-44EB-BB5C-D198676EC85C}"/>
                  </a:ext>
                </a:extLst>
              </p:cNvPr>
              <p:cNvPicPr>
                <a:picLocks noChangeAspect="1"/>
              </p:cNvPicPr>
              <p:nvPr/>
            </p:nvPicPr>
            <p:blipFill>
              <a:blip r:embed="rId3"/>
              <a:stretch>
                <a:fillRect/>
              </a:stretch>
            </p:blipFill>
            <p:spPr>
              <a:xfrm>
                <a:off x="3818248" y="4595604"/>
                <a:ext cx="1050074" cy="1050074"/>
              </a:xfrm>
              <a:prstGeom prst="rect">
                <a:avLst/>
              </a:prstGeom>
            </p:spPr>
          </p:pic>
          <p:pic>
            <p:nvPicPr>
              <p:cNvPr id="10" name="Picture 9">
                <a:extLst>
                  <a:ext uri="{FF2B5EF4-FFF2-40B4-BE49-F238E27FC236}">
                    <a16:creationId xmlns:a16="http://schemas.microsoft.com/office/drawing/2014/main" id="{22E600A6-5553-4DA2-8C6B-7BC15D14FF7A}"/>
                  </a:ext>
                </a:extLst>
              </p:cNvPr>
              <p:cNvPicPr>
                <a:picLocks noChangeAspect="1"/>
              </p:cNvPicPr>
              <p:nvPr/>
            </p:nvPicPr>
            <p:blipFill>
              <a:blip r:embed="rId3"/>
              <a:stretch>
                <a:fillRect/>
              </a:stretch>
            </p:blipFill>
            <p:spPr>
              <a:xfrm>
                <a:off x="6134254" y="4590004"/>
                <a:ext cx="1050074" cy="1050074"/>
              </a:xfrm>
              <a:prstGeom prst="rect">
                <a:avLst/>
              </a:prstGeom>
            </p:spPr>
          </p:pic>
          <p:pic>
            <p:nvPicPr>
              <p:cNvPr id="19" name="Picture 18">
                <a:extLst>
                  <a:ext uri="{FF2B5EF4-FFF2-40B4-BE49-F238E27FC236}">
                    <a16:creationId xmlns:a16="http://schemas.microsoft.com/office/drawing/2014/main" id="{47A02575-4C52-4875-B8FD-5D67D7345F07}"/>
                  </a:ext>
                </a:extLst>
              </p:cNvPr>
              <p:cNvPicPr>
                <a:picLocks noChangeAspect="1"/>
              </p:cNvPicPr>
              <p:nvPr/>
            </p:nvPicPr>
            <p:blipFill>
              <a:blip r:embed="rId4"/>
              <a:stretch>
                <a:fillRect/>
              </a:stretch>
            </p:blipFill>
            <p:spPr>
              <a:xfrm>
                <a:off x="4160223" y="4777483"/>
                <a:ext cx="289399" cy="471404"/>
              </a:xfrm>
              <a:prstGeom prst="rect">
                <a:avLst/>
              </a:prstGeom>
            </p:spPr>
          </p:pic>
          <p:pic>
            <p:nvPicPr>
              <p:cNvPr id="20" name="Picture 19">
                <a:extLst>
                  <a:ext uri="{FF2B5EF4-FFF2-40B4-BE49-F238E27FC236}">
                    <a16:creationId xmlns:a16="http://schemas.microsoft.com/office/drawing/2014/main" id="{D39D9C06-5613-4730-B81C-FF55588B1124}"/>
                  </a:ext>
                </a:extLst>
              </p:cNvPr>
              <p:cNvPicPr>
                <a:picLocks noChangeAspect="1"/>
              </p:cNvPicPr>
              <p:nvPr/>
            </p:nvPicPr>
            <p:blipFill>
              <a:blip r:embed="rId4"/>
              <a:stretch>
                <a:fillRect/>
              </a:stretch>
            </p:blipFill>
            <p:spPr>
              <a:xfrm>
                <a:off x="3505241" y="3083271"/>
                <a:ext cx="289399" cy="471404"/>
              </a:xfrm>
              <a:prstGeom prst="rect">
                <a:avLst/>
              </a:prstGeom>
            </p:spPr>
          </p:pic>
          <p:pic>
            <p:nvPicPr>
              <p:cNvPr id="21" name="Picture 20">
                <a:extLst>
                  <a:ext uri="{FF2B5EF4-FFF2-40B4-BE49-F238E27FC236}">
                    <a16:creationId xmlns:a16="http://schemas.microsoft.com/office/drawing/2014/main" id="{36436B5B-64E4-45E4-91B7-34D28F7BFF33}"/>
                  </a:ext>
                </a:extLst>
              </p:cNvPr>
              <p:cNvPicPr>
                <a:picLocks noChangeAspect="1"/>
              </p:cNvPicPr>
              <p:nvPr/>
            </p:nvPicPr>
            <p:blipFill>
              <a:blip r:embed="rId4"/>
              <a:stretch>
                <a:fillRect/>
              </a:stretch>
            </p:blipFill>
            <p:spPr>
              <a:xfrm>
                <a:off x="5356588" y="1935528"/>
                <a:ext cx="289399" cy="471404"/>
              </a:xfrm>
              <a:prstGeom prst="rect">
                <a:avLst/>
              </a:prstGeom>
            </p:spPr>
          </p:pic>
          <p:pic>
            <p:nvPicPr>
              <p:cNvPr id="22" name="Picture 21">
                <a:extLst>
                  <a:ext uri="{FF2B5EF4-FFF2-40B4-BE49-F238E27FC236}">
                    <a16:creationId xmlns:a16="http://schemas.microsoft.com/office/drawing/2014/main" id="{D03879C6-76F7-4DC4-B0D5-D3E29FFFCE31}"/>
                  </a:ext>
                </a:extLst>
              </p:cNvPr>
              <p:cNvPicPr>
                <a:picLocks noChangeAspect="1"/>
              </p:cNvPicPr>
              <p:nvPr/>
            </p:nvPicPr>
            <p:blipFill>
              <a:blip r:embed="rId4"/>
              <a:stretch>
                <a:fillRect/>
              </a:stretch>
            </p:blipFill>
            <p:spPr>
              <a:xfrm>
                <a:off x="7039628" y="3095492"/>
                <a:ext cx="289399" cy="471404"/>
              </a:xfrm>
              <a:prstGeom prst="rect">
                <a:avLst/>
              </a:prstGeom>
            </p:spPr>
          </p:pic>
          <p:pic>
            <p:nvPicPr>
              <p:cNvPr id="23" name="Picture 22">
                <a:extLst>
                  <a:ext uri="{FF2B5EF4-FFF2-40B4-BE49-F238E27FC236}">
                    <a16:creationId xmlns:a16="http://schemas.microsoft.com/office/drawing/2014/main" id="{9848555F-7F8C-4C6B-B124-DB2AD2F9CDC4}"/>
                  </a:ext>
                </a:extLst>
              </p:cNvPr>
              <p:cNvPicPr>
                <a:picLocks noChangeAspect="1"/>
              </p:cNvPicPr>
              <p:nvPr/>
            </p:nvPicPr>
            <p:blipFill>
              <a:blip r:embed="rId4"/>
              <a:stretch>
                <a:fillRect/>
              </a:stretch>
            </p:blipFill>
            <p:spPr>
              <a:xfrm>
                <a:off x="6531503" y="4738585"/>
                <a:ext cx="289399" cy="471404"/>
              </a:xfrm>
              <a:prstGeom prst="rect">
                <a:avLst/>
              </a:prstGeom>
            </p:spPr>
          </p:pic>
          <p:cxnSp>
            <p:nvCxnSpPr>
              <p:cNvPr id="25" name="Straight Connector 24">
                <a:extLst>
                  <a:ext uri="{FF2B5EF4-FFF2-40B4-BE49-F238E27FC236}">
                    <a16:creationId xmlns:a16="http://schemas.microsoft.com/office/drawing/2014/main" id="{3F1059EF-2CBF-4E64-AFF0-CBA8E7987BEE}"/>
                  </a:ext>
                </a:extLst>
              </p:cNvPr>
              <p:cNvCxnSpPr>
                <a:stCxn id="8" idx="1"/>
                <a:endCxn id="7" idx="0"/>
              </p:cNvCxnSpPr>
              <p:nvPr/>
            </p:nvCxnSpPr>
            <p:spPr>
              <a:xfrm flipH="1">
                <a:off x="3649941" y="2262397"/>
                <a:ext cx="1326310" cy="647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E89F4E-B79C-4DEA-8357-E03AEFB79EAE}"/>
                  </a:ext>
                </a:extLst>
              </p:cNvPr>
              <p:cNvCxnSpPr>
                <a:stCxn id="7" idx="2"/>
                <a:endCxn id="9" idx="0"/>
              </p:cNvCxnSpPr>
              <p:nvPr/>
            </p:nvCxnSpPr>
            <p:spPr>
              <a:xfrm>
                <a:off x="3649941" y="3960193"/>
                <a:ext cx="693344" cy="6354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CB14620-CCEC-46A8-9168-89BF0797ED57}"/>
                  </a:ext>
                </a:extLst>
              </p:cNvPr>
              <p:cNvCxnSpPr>
                <a:stCxn id="8" idx="3"/>
                <a:endCxn id="11" idx="0"/>
              </p:cNvCxnSpPr>
              <p:nvPr/>
            </p:nvCxnSpPr>
            <p:spPr>
              <a:xfrm>
                <a:off x="6026325" y="2262397"/>
                <a:ext cx="1174915" cy="647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8FAF5BE-3311-440D-BBAF-00B3220DD651}"/>
                  </a:ext>
                </a:extLst>
              </p:cNvPr>
              <p:cNvCxnSpPr>
                <a:stCxn id="10" idx="0"/>
                <a:endCxn id="11" idx="2"/>
              </p:cNvCxnSpPr>
              <p:nvPr/>
            </p:nvCxnSpPr>
            <p:spPr>
              <a:xfrm flipV="1">
                <a:off x="6659291" y="3960193"/>
                <a:ext cx="541949" cy="629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24FBC9C-63B7-45B9-9EE9-8DD76E326095}"/>
                  </a:ext>
                </a:extLst>
              </p:cNvPr>
              <p:cNvCxnSpPr>
                <a:stCxn id="9" idx="3"/>
                <a:endCxn id="10" idx="1"/>
              </p:cNvCxnSpPr>
              <p:nvPr/>
            </p:nvCxnSpPr>
            <p:spPr>
              <a:xfrm flipV="1">
                <a:off x="4868322" y="5115041"/>
                <a:ext cx="1265932" cy="5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5945F69-5DA2-400A-A479-010B044E3EF7}"/>
                  </a:ext>
                </a:extLst>
              </p:cNvPr>
              <p:cNvCxnSpPr>
                <a:stCxn id="8" idx="2"/>
              </p:cNvCxnSpPr>
              <p:nvPr/>
            </p:nvCxnSpPr>
            <p:spPr>
              <a:xfrm flipH="1">
                <a:off x="4791075" y="2787434"/>
                <a:ext cx="710213" cy="1773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3CA732B-C453-481C-B67D-7BC1753A0E92}"/>
                  </a:ext>
                </a:extLst>
              </p:cNvPr>
              <p:cNvCxnSpPr>
                <a:stCxn id="8" idx="2"/>
              </p:cNvCxnSpPr>
              <p:nvPr/>
            </p:nvCxnSpPr>
            <p:spPr>
              <a:xfrm>
                <a:off x="5501288" y="2787434"/>
                <a:ext cx="730115" cy="1802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335F189-DDA4-4201-888A-99E562F31C86}"/>
                  </a:ext>
                </a:extLst>
              </p:cNvPr>
              <p:cNvCxnSpPr>
                <a:stCxn id="7" idx="3"/>
                <a:endCxn id="11" idx="1"/>
              </p:cNvCxnSpPr>
              <p:nvPr/>
            </p:nvCxnSpPr>
            <p:spPr>
              <a:xfrm>
                <a:off x="4174978" y="3435156"/>
                <a:ext cx="25012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4D94CDF-1897-41EB-AB3A-F34D0E8CE0AB}"/>
                  </a:ext>
                </a:extLst>
              </p:cNvPr>
              <p:cNvCxnSpPr>
                <a:cxnSpLocks/>
                <a:stCxn id="7" idx="3"/>
              </p:cNvCxnSpPr>
              <p:nvPr/>
            </p:nvCxnSpPr>
            <p:spPr>
              <a:xfrm>
                <a:off x="4174978" y="3435156"/>
                <a:ext cx="1921022" cy="1303429"/>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1E0E713-99D8-4330-8A8D-BA69A4ADB00E}"/>
                  </a:ext>
                </a:extLst>
              </p:cNvPr>
              <p:cNvCxnSpPr>
                <a:stCxn id="11" idx="1"/>
              </p:cNvCxnSpPr>
              <p:nvPr/>
            </p:nvCxnSpPr>
            <p:spPr>
              <a:xfrm flipH="1">
                <a:off x="4922193" y="3435156"/>
                <a:ext cx="1754010" cy="1303429"/>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66" name="TextBox 65">
            <a:extLst>
              <a:ext uri="{FF2B5EF4-FFF2-40B4-BE49-F238E27FC236}">
                <a16:creationId xmlns:a16="http://schemas.microsoft.com/office/drawing/2014/main" id="{A2FA79E3-F8A7-4E3B-AB8C-60E220143A65}"/>
              </a:ext>
            </a:extLst>
          </p:cNvPr>
          <p:cNvSpPr txBox="1"/>
          <p:nvPr/>
        </p:nvSpPr>
        <p:spPr>
          <a:xfrm>
            <a:off x="4406097" y="2990960"/>
            <a:ext cx="1177861" cy="646331"/>
          </a:xfrm>
          <a:prstGeom prst="rect">
            <a:avLst/>
          </a:prstGeom>
          <a:noFill/>
        </p:spPr>
        <p:txBody>
          <a:bodyPr wrap="square" rtlCol="0">
            <a:spAutoFit/>
          </a:bodyPr>
          <a:lstStyle/>
          <a:p>
            <a:r>
              <a:rPr lang="en-US" dirty="0"/>
              <a:t>Server/</a:t>
            </a:r>
          </a:p>
          <a:p>
            <a:r>
              <a:rPr lang="en-US" dirty="0"/>
              <a:t>Gateway</a:t>
            </a:r>
          </a:p>
        </p:txBody>
      </p:sp>
      <p:sp>
        <p:nvSpPr>
          <p:cNvPr id="67" name="TextBox 66">
            <a:extLst>
              <a:ext uri="{FF2B5EF4-FFF2-40B4-BE49-F238E27FC236}">
                <a16:creationId xmlns:a16="http://schemas.microsoft.com/office/drawing/2014/main" id="{25592AE4-7F44-4BDE-925C-1BB92D69358C}"/>
              </a:ext>
            </a:extLst>
          </p:cNvPr>
          <p:cNvSpPr txBox="1"/>
          <p:nvPr/>
        </p:nvSpPr>
        <p:spPr>
          <a:xfrm>
            <a:off x="2399134" y="4159485"/>
            <a:ext cx="1657489" cy="646331"/>
          </a:xfrm>
          <a:prstGeom prst="rect">
            <a:avLst/>
          </a:prstGeom>
          <a:noFill/>
        </p:spPr>
        <p:txBody>
          <a:bodyPr wrap="square" rtlCol="0">
            <a:spAutoFit/>
          </a:bodyPr>
          <a:lstStyle/>
          <a:p>
            <a:pPr algn="ctr"/>
            <a:r>
              <a:rPr lang="en-US" dirty="0"/>
              <a:t>Blockchain network</a:t>
            </a:r>
          </a:p>
        </p:txBody>
      </p:sp>
      <p:grpSp>
        <p:nvGrpSpPr>
          <p:cNvPr id="80" name="Group 79">
            <a:extLst>
              <a:ext uri="{FF2B5EF4-FFF2-40B4-BE49-F238E27FC236}">
                <a16:creationId xmlns:a16="http://schemas.microsoft.com/office/drawing/2014/main" id="{21C3332D-8AAB-4497-9901-3585F67D96AE}"/>
              </a:ext>
            </a:extLst>
          </p:cNvPr>
          <p:cNvGrpSpPr/>
          <p:nvPr/>
        </p:nvGrpSpPr>
        <p:grpSpPr>
          <a:xfrm>
            <a:off x="7165495" y="1891876"/>
            <a:ext cx="1949000" cy="4277359"/>
            <a:chOff x="8730153" y="1950626"/>
            <a:chExt cx="1949000" cy="4277359"/>
          </a:xfrm>
        </p:grpSpPr>
        <p:grpSp>
          <p:nvGrpSpPr>
            <p:cNvPr id="65" name="Group 64">
              <a:extLst>
                <a:ext uri="{FF2B5EF4-FFF2-40B4-BE49-F238E27FC236}">
                  <a16:creationId xmlns:a16="http://schemas.microsoft.com/office/drawing/2014/main" id="{2BD218EE-6FD2-4957-B63F-B9B261886376}"/>
                </a:ext>
              </a:extLst>
            </p:cNvPr>
            <p:cNvGrpSpPr/>
            <p:nvPr/>
          </p:nvGrpSpPr>
          <p:grpSpPr>
            <a:xfrm>
              <a:off x="8730153" y="1950626"/>
              <a:ext cx="1803930" cy="4277359"/>
              <a:chOff x="8874171" y="1965994"/>
              <a:chExt cx="1803930" cy="4277359"/>
            </a:xfrm>
          </p:grpSpPr>
          <p:pic>
            <p:nvPicPr>
              <p:cNvPr id="13" name="Picture 12">
                <a:extLst>
                  <a:ext uri="{FF2B5EF4-FFF2-40B4-BE49-F238E27FC236}">
                    <a16:creationId xmlns:a16="http://schemas.microsoft.com/office/drawing/2014/main" id="{E64F473E-9F42-472D-9E85-8B2CF6F6AE3B}"/>
                  </a:ext>
                </a:extLst>
              </p:cNvPr>
              <p:cNvPicPr>
                <a:picLocks noChangeAspect="1"/>
              </p:cNvPicPr>
              <p:nvPr/>
            </p:nvPicPr>
            <p:blipFill>
              <a:blip r:embed="rId5"/>
              <a:stretch>
                <a:fillRect/>
              </a:stretch>
            </p:blipFill>
            <p:spPr>
              <a:xfrm>
                <a:off x="8874171" y="1965994"/>
                <a:ext cx="774735" cy="669571"/>
              </a:xfrm>
              <a:prstGeom prst="rect">
                <a:avLst/>
              </a:prstGeom>
            </p:spPr>
          </p:pic>
          <p:pic>
            <p:nvPicPr>
              <p:cNvPr id="14" name="Picture 13">
                <a:extLst>
                  <a:ext uri="{FF2B5EF4-FFF2-40B4-BE49-F238E27FC236}">
                    <a16:creationId xmlns:a16="http://schemas.microsoft.com/office/drawing/2014/main" id="{CFF54929-5711-4157-818F-8D12EC6E1E3F}"/>
                  </a:ext>
                </a:extLst>
              </p:cNvPr>
              <p:cNvPicPr>
                <a:picLocks noChangeAspect="1"/>
              </p:cNvPicPr>
              <p:nvPr/>
            </p:nvPicPr>
            <p:blipFill>
              <a:blip r:embed="rId5"/>
              <a:stretch>
                <a:fillRect/>
              </a:stretch>
            </p:blipFill>
            <p:spPr>
              <a:xfrm>
                <a:off x="9361951" y="2845640"/>
                <a:ext cx="774735" cy="669571"/>
              </a:xfrm>
              <a:prstGeom prst="rect">
                <a:avLst/>
              </a:prstGeom>
            </p:spPr>
          </p:pic>
          <p:pic>
            <p:nvPicPr>
              <p:cNvPr id="15" name="Picture 14">
                <a:extLst>
                  <a:ext uri="{FF2B5EF4-FFF2-40B4-BE49-F238E27FC236}">
                    <a16:creationId xmlns:a16="http://schemas.microsoft.com/office/drawing/2014/main" id="{73472C33-25B1-4418-8E5B-9617BDB43ABC}"/>
                  </a:ext>
                </a:extLst>
              </p:cNvPr>
              <p:cNvPicPr>
                <a:picLocks noChangeAspect="1"/>
              </p:cNvPicPr>
              <p:nvPr/>
            </p:nvPicPr>
            <p:blipFill>
              <a:blip r:embed="rId5"/>
              <a:stretch>
                <a:fillRect/>
              </a:stretch>
            </p:blipFill>
            <p:spPr>
              <a:xfrm>
                <a:off x="9903366" y="3726369"/>
                <a:ext cx="774735" cy="669571"/>
              </a:xfrm>
              <a:prstGeom prst="rect">
                <a:avLst/>
              </a:prstGeom>
            </p:spPr>
          </p:pic>
          <p:pic>
            <p:nvPicPr>
              <p:cNvPr id="16" name="Picture 15">
                <a:extLst>
                  <a:ext uri="{FF2B5EF4-FFF2-40B4-BE49-F238E27FC236}">
                    <a16:creationId xmlns:a16="http://schemas.microsoft.com/office/drawing/2014/main" id="{5E601BFC-2E2A-4C4B-BAF6-0A92C116AF33}"/>
                  </a:ext>
                </a:extLst>
              </p:cNvPr>
              <p:cNvPicPr>
                <a:picLocks noChangeAspect="1"/>
              </p:cNvPicPr>
              <p:nvPr/>
            </p:nvPicPr>
            <p:blipFill>
              <a:blip r:embed="rId5"/>
              <a:stretch>
                <a:fillRect/>
              </a:stretch>
            </p:blipFill>
            <p:spPr>
              <a:xfrm>
                <a:off x="9395330" y="4609968"/>
                <a:ext cx="774735" cy="669571"/>
              </a:xfrm>
              <a:prstGeom prst="rect">
                <a:avLst/>
              </a:prstGeom>
            </p:spPr>
          </p:pic>
          <p:pic>
            <p:nvPicPr>
              <p:cNvPr id="17" name="Picture 16">
                <a:extLst>
                  <a:ext uri="{FF2B5EF4-FFF2-40B4-BE49-F238E27FC236}">
                    <a16:creationId xmlns:a16="http://schemas.microsoft.com/office/drawing/2014/main" id="{01081C77-F068-4497-A266-00CAC62A062B}"/>
                  </a:ext>
                </a:extLst>
              </p:cNvPr>
              <p:cNvPicPr>
                <a:picLocks noChangeAspect="1"/>
              </p:cNvPicPr>
              <p:nvPr/>
            </p:nvPicPr>
            <p:blipFill>
              <a:blip r:embed="rId5"/>
              <a:stretch>
                <a:fillRect/>
              </a:stretch>
            </p:blipFill>
            <p:spPr>
              <a:xfrm>
                <a:off x="8894658" y="5573782"/>
                <a:ext cx="774735" cy="669571"/>
              </a:xfrm>
              <a:prstGeom prst="rect">
                <a:avLst/>
              </a:prstGeom>
            </p:spPr>
          </p:pic>
        </p:grpSp>
        <p:sp>
          <p:nvSpPr>
            <p:cNvPr id="68" name="TextBox 67">
              <a:extLst>
                <a:ext uri="{FF2B5EF4-FFF2-40B4-BE49-F238E27FC236}">
                  <a16:creationId xmlns:a16="http://schemas.microsoft.com/office/drawing/2014/main" id="{D1F516CE-B3B6-49EC-919B-7606FA8359FE}"/>
                </a:ext>
              </a:extLst>
            </p:cNvPr>
            <p:cNvSpPr txBox="1"/>
            <p:nvPr/>
          </p:nvSpPr>
          <p:spPr>
            <a:xfrm>
              <a:off x="8887398" y="2085661"/>
              <a:ext cx="774735" cy="369332"/>
            </a:xfrm>
            <a:prstGeom prst="rect">
              <a:avLst/>
            </a:prstGeom>
            <a:noFill/>
          </p:spPr>
          <p:txBody>
            <a:bodyPr wrap="square" rtlCol="0">
              <a:spAutoFit/>
            </a:bodyPr>
            <a:lstStyle/>
            <a:p>
              <a:r>
                <a:rPr lang="en-US" dirty="0"/>
                <a:t>PU</a:t>
              </a:r>
            </a:p>
          </p:txBody>
        </p:sp>
        <p:sp>
          <p:nvSpPr>
            <p:cNvPr id="69" name="TextBox 68">
              <a:extLst>
                <a:ext uri="{FF2B5EF4-FFF2-40B4-BE49-F238E27FC236}">
                  <a16:creationId xmlns:a16="http://schemas.microsoft.com/office/drawing/2014/main" id="{E225A73E-4580-432B-9554-33D632735046}"/>
                </a:ext>
              </a:extLst>
            </p:cNvPr>
            <p:cNvSpPr txBox="1"/>
            <p:nvPr/>
          </p:nvSpPr>
          <p:spPr>
            <a:xfrm>
              <a:off x="9389175" y="2965613"/>
              <a:ext cx="774735" cy="369332"/>
            </a:xfrm>
            <a:prstGeom prst="rect">
              <a:avLst/>
            </a:prstGeom>
            <a:noFill/>
          </p:spPr>
          <p:txBody>
            <a:bodyPr wrap="square" rtlCol="0">
              <a:spAutoFit/>
            </a:bodyPr>
            <a:lstStyle/>
            <a:p>
              <a:r>
                <a:rPr lang="en-US" dirty="0"/>
                <a:t>SU</a:t>
              </a:r>
            </a:p>
          </p:txBody>
        </p:sp>
        <p:sp>
          <p:nvSpPr>
            <p:cNvPr id="70" name="TextBox 69">
              <a:extLst>
                <a:ext uri="{FF2B5EF4-FFF2-40B4-BE49-F238E27FC236}">
                  <a16:creationId xmlns:a16="http://schemas.microsoft.com/office/drawing/2014/main" id="{296D63B1-610C-46AC-A9A8-16F4E1D02C57}"/>
                </a:ext>
              </a:extLst>
            </p:cNvPr>
            <p:cNvSpPr txBox="1"/>
            <p:nvPr/>
          </p:nvSpPr>
          <p:spPr>
            <a:xfrm>
              <a:off x="9904418" y="3589517"/>
              <a:ext cx="774735" cy="646331"/>
            </a:xfrm>
            <a:prstGeom prst="rect">
              <a:avLst/>
            </a:prstGeom>
            <a:noFill/>
          </p:spPr>
          <p:txBody>
            <a:bodyPr wrap="square" rtlCol="0">
              <a:spAutoFit/>
            </a:bodyPr>
            <a:lstStyle/>
            <a:p>
              <a:endParaRPr lang="en-US" dirty="0"/>
            </a:p>
            <a:p>
              <a:r>
                <a:rPr lang="en-US" dirty="0"/>
                <a:t>PU</a:t>
              </a:r>
            </a:p>
          </p:txBody>
        </p:sp>
        <p:sp>
          <p:nvSpPr>
            <p:cNvPr id="71" name="TextBox 70">
              <a:extLst>
                <a:ext uri="{FF2B5EF4-FFF2-40B4-BE49-F238E27FC236}">
                  <a16:creationId xmlns:a16="http://schemas.microsoft.com/office/drawing/2014/main" id="{3694C20F-5545-4338-8FEE-C9970468CEFC}"/>
                </a:ext>
              </a:extLst>
            </p:cNvPr>
            <p:cNvSpPr txBox="1"/>
            <p:nvPr/>
          </p:nvSpPr>
          <p:spPr>
            <a:xfrm>
              <a:off x="9413346" y="4737454"/>
              <a:ext cx="774735" cy="369332"/>
            </a:xfrm>
            <a:prstGeom prst="rect">
              <a:avLst/>
            </a:prstGeom>
            <a:noFill/>
          </p:spPr>
          <p:txBody>
            <a:bodyPr wrap="square" rtlCol="0">
              <a:spAutoFit/>
            </a:bodyPr>
            <a:lstStyle/>
            <a:p>
              <a:r>
                <a:rPr lang="en-US" dirty="0"/>
                <a:t>SU</a:t>
              </a:r>
            </a:p>
          </p:txBody>
        </p:sp>
        <p:sp>
          <p:nvSpPr>
            <p:cNvPr id="72" name="TextBox 71">
              <a:extLst>
                <a:ext uri="{FF2B5EF4-FFF2-40B4-BE49-F238E27FC236}">
                  <a16:creationId xmlns:a16="http://schemas.microsoft.com/office/drawing/2014/main" id="{069312E8-D8C6-4193-8757-6274D1BE01C7}"/>
                </a:ext>
              </a:extLst>
            </p:cNvPr>
            <p:cNvSpPr txBox="1"/>
            <p:nvPr/>
          </p:nvSpPr>
          <p:spPr>
            <a:xfrm>
              <a:off x="8887399" y="5704341"/>
              <a:ext cx="774735" cy="369332"/>
            </a:xfrm>
            <a:prstGeom prst="rect">
              <a:avLst/>
            </a:prstGeom>
            <a:noFill/>
          </p:spPr>
          <p:txBody>
            <a:bodyPr wrap="square" rtlCol="0">
              <a:spAutoFit/>
            </a:bodyPr>
            <a:lstStyle/>
            <a:p>
              <a:r>
                <a:rPr lang="en-US" dirty="0"/>
                <a:t>PU</a:t>
              </a:r>
            </a:p>
          </p:txBody>
        </p:sp>
      </p:grpSp>
      <p:grpSp>
        <p:nvGrpSpPr>
          <p:cNvPr id="78" name="Group 77">
            <a:extLst>
              <a:ext uri="{FF2B5EF4-FFF2-40B4-BE49-F238E27FC236}">
                <a16:creationId xmlns:a16="http://schemas.microsoft.com/office/drawing/2014/main" id="{D1397C6D-0846-45A5-BE74-B8FB77D3AD4E}"/>
              </a:ext>
            </a:extLst>
          </p:cNvPr>
          <p:cNvGrpSpPr/>
          <p:nvPr/>
        </p:nvGrpSpPr>
        <p:grpSpPr>
          <a:xfrm>
            <a:off x="5396151" y="2226662"/>
            <a:ext cx="3068194" cy="3607788"/>
            <a:chOff x="5396151" y="2226662"/>
            <a:chExt cx="3068194" cy="3607788"/>
          </a:xfrm>
        </p:grpSpPr>
        <p:cxnSp>
          <p:nvCxnSpPr>
            <p:cNvPr id="54" name="Straight Connector 53">
              <a:extLst>
                <a:ext uri="{FF2B5EF4-FFF2-40B4-BE49-F238E27FC236}">
                  <a16:creationId xmlns:a16="http://schemas.microsoft.com/office/drawing/2014/main" id="{A0C3431C-E6F5-49D9-BDCD-4E3E46C76692}"/>
                </a:ext>
              </a:extLst>
            </p:cNvPr>
            <p:cNvCxnSpPr>
              <a:stCxn id="13" idx="1"/>
              <a:endCxn id="11" idx="3"/>
            </p:cNvCxnSpPr>
            <p:nvPr/>
          </p:nvCxnSpPr>
          <p:spPr>
            <a:xfrm flipH="1">
              <a:off x="5396151" y="2226662"/>
              <a:ext cx="1769344" cy="1803894"/>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AAA32D7-8B27-411E-A651-97CE9CFB4CE5}"/>
                </a:ext>
              </a:extLst>
            </p:cNvPr>
            <p:cNvCxnSpPr>
              <a:stCxn id="14" idx="1"/>
              <a:endCxn id="11" idx="3"/>
            </p:cNvCxnSpPr>
            <p:nvPr/>
          </p:nvCxnSpPr>
          <p:spPr>
            <a:xfrm flipH="1">
              <a:off x="5396151" y="3106308"/>
              <a:ext cx="2257124" cy="92424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A2709C6-C084-47A4-BF27-46741D3934C4}"/>
                </a:ext>
              </a:extLst>
            </p:cNvPr>
            <p:cNvCxnSpPr>
              <a:stCxn id="15" idx="1"/>
              <a:endCxn id="11" idx="3"/>
            </p:cNvCxnSpPr>
            <p:nvPr/>
          </p:nvCxnSpPr>
          <p:spPr>
            <a:xfrm flipH="1">
              <a:off x="5396151" y="3987037"/>
              <a:ext cx="2798539" cy="4351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132DEAA-482C-4042-8038-A0BA579483EC}"/>
                </a:ext>
              </a:extLst>
            </p:cNvPr>
            <p:cNvCxnSpPr>
              <a:stCxn id="16" idx="1"/>
              <a:endCxn id="11" idx="3"/>
            </p:cNvCxnSpPr>
            <p:nvPr/>
          </p:nvCxnSpPr>
          <p:spPr>
            <a:xfrm flipH="1" flipV="1">
              <a:off x="5396151" y="4030556"/>
              <a:ext cx="2290503" cy="84008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368EF7D-E6D9-4EE2-9295-C2D300652BC8}"/>
                </a:ext>
              </a:extLst>
            </p:cNvPr>
            <p:cNvCxnSpPr>
              <a:stCxn id="17" idx="1"/>
              <a:endCxn id="11" idx="3"/>
            </p:cNvCxnSpPr>
            <p:nvPr/>
          </p:nvCxnSpPr>
          <p:spPr>
            <a:xfrm flipH="1" flipV="1">
              <a:off x="5396151" y="4030556"/>
              <a:ext cx="1789831" cy="180389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9C20A235-3C5C-401C-B7DB-B79C06AE69BF}"/>
                </a:ext>
              </a:extLst>
            </p:cNvPr>
            <p:cNvSpPr txBox="1"/>
            <p:nvPr/>
          </p:nvSpPr>
          <p:spPr>
            <a:xfrm rot="18915952">
              <a:off x="5490589" y="2848238"/>
              <a:ext cx="1341393" cy="369332"/>
            </a:xfrm>
            <a:prstGeom prst="rect">
              <a:avLst/>
            </a:prstGeom>
            <a:noFill/>
          </p:spPr>
          <p:txBody>
            <a:bodyPr wrap="none" rtlCol="0">
              <a:spAutoFit/>
            </a:bodyPr>
            <a:lstStyle/>
            <a:p>
              <a:r>
                <a:rPr lang="en-US" dirty="0"/>
                <a:t>Advertise ST</a:t>
              </a:r>
            </a:p>
          </p:txBody>
        </p:sp>
        <p:sp>
          <p:nvSpPr>
            <p:cNvPr id="74" name="TextBox 73">
              <a:extLst>
                <a:ext uri="{FF2B5EF4-FFF2-40B4-BE49-F238E27FC236}">
                  <a16:creationId xmlns:a16="http://schemas.microsoft.com/office/drawing/2014/main" id="{126C6827-6A18-4D18-99B3-C6CD1F8560FA}"/>
                </a:ext>
              </a:extLst>
            </p:cNvPr>
            <p:cNvSpPr txBox="1"/>
            <p:nvPr/>
          </p:nvSpPr>
          <p:spPr>
            <a:xfrm rot="20236699">
              <a:off x="6191669" y="3143171"/>
              <a:ext cx="1317487" cy="369332"/>
            </a:xfrm>
            <a:prstGeom prst="rect">
              <a:avLst/>
            </a:prstGeom>
            <a:noFill/>
          </p:spPr>
          <p:txBody>
            <a:bodyPr wrap="square" rtlCol="0">
              <a:spAutoFit/>
            </a:bodyPr>
            <a:lstStyle/>
            <a:p>
              <a:r>
                <a:rPr lang="en-US" dirty="0"/>
                <a:t>Bid</a:t>
              </a:r>
            </a:p>
          </p:txBody>
        </p:sp>
        <p:sp>
          <p:nvSpPr>
            <p:cNvPr id="75" name="TextBox 74">
              <a:extLst>
                <a:ext uri="{FF2B5EF4-FFF2-40B4-BE49-F238E27FC236}">
                  <a16:creationId xmlns:a16="http://schemas.microsoft.com/office/drawing/2014/main" id="{03DF9020-FCDC-49DD-881F-507E28A54AD5}"/>
                </a:ext>
              </a:extLst>
            </p:cNvPr>
            <p:cNvSpPr txBox="1"/>
            <p:nvPr/>
          </p:nvSpPr>
          <p:spPr>
            <a:xfrm rot="2759397">
              <a:off x="5832439" y="4599432"/>
              <a:ext cx="982961" cy="369332"/>
            </a:xfrm>
            <a:prstGeom prst="rect">
              <a:avLst/>
            </a:prstGeom>
            <a:noFill/>
          </p:spPr>
          <p:txBody>
            <a:bodyPr wrap="none" rtlCol="0">
              <a:spAutoFit/>
            </a:bodyPr>
            <a:lstStyle/>
            <a:p>
              <a:r>
                <a:rPr lang="en-US" dirty="0"/>
                <a:t>Lease ST</a:t>
              </a:r>
            </a:p>
          </p:txBody>
        </p:sp>
        <p:sp>
          <p:nvSpPr>
            <p:cNvPr id="76" name="TextBox 75">
              <a:extLst>
                <a:ext uri="{FF2B5EF4-FFF2-40B4-BE49-F238E27FC236}">
                  <a16:creationId xmlns:a16="http://schemas.microsoft.com/office/drawing/2014/main" id="{7B69841C-2245-4177-8E77-961FB99B150F}"/>
                </a:ext>
              </a:extLst>
            </p:cNvPr>
            <p:cNvSpPr txBox="1"/>
            <p:nvPr/>
          </p:nvSpPr>
          <p:spPr>
            <a:xfrm rot="1236880">
              <a:off x="6283454" y="4244984"/>
              <a:ext cx="1213602" cy="369332"/>
            </a:xfrm>
            <a:prstGeom prst="rect">
              <a:avLst/>
            </a:prstGeom>
            <a:noFill/>
          </p:spPr>
          <p:txBody>
            <a:bodyPr wrap="none" rtlCol="0">
              <a:spAutoFit/>
            </a:bodyPr>
            <a:lstStyle/>
            <a:p>
              <a:r>
                <a:rPr lang="en-US" dirty="0"/>
                <a:t>Request ST</a:t>
              </a:r>
            </a:p>
          </p:txBody>
        </p:sp>
        <p:sp>
          <p:nvSpPr>
            <p:cNvPr id="77" name="TextBox 76">
              <a:extLst>
                <a:ext uri="{FF2B5EF4-FFF2-40B4-BE49-F238E27FC236}">
                  <a16:creationId xmlns:a16="http://schemas.microsoft.com/office/drawing/2014/main" id="{9EB3C47A-5BBA-45C5-BA0E-4BA2A19D41A8}"/>
                </a:ext>
              </a:extLst>
            </p:cNvPr>
            <p:cNvSpPr txBox="1"/>
            <p:nvPr/>
          </p:nvSpPr>
          <p:spPr>
            <a:xfrm>
              <a:off x="5755037" y="3698560"/>
              <a:ext cx="2709308" cy="369332"/>
            </a:xfrm>
            <a:prstGeom prst="rect">
              <a:avLst/>
            </a:prstGeom>
            <a:noFill/>
          </p:spPr>
          <p:txBody>
            <a:bodyPr wrap="square" rtlCol="0">
              <a:spAutoFit/>
            </a:bodyPr>
            <a:lstStyle/>
            <a:p>
              <a:r>
                <a:rPr lang="en-US" dirty="0"/>
                <a:t>Request ST from Authority</a:t>
              </a:r>
            </a:p>
          </p:txBody>
        </p:sp>
      </p:grpSp>
      <p:sp>
        <p:nvSpPr>
          <p:cNvPr id="79" name="TextBox 78">
            <a:extLst>
              <a:ext uri="{FF2B5EF4-FFF2-40B4-BE49-F238E27FC236}">
                <a16:creationId xmlns:a16="http://schemas.microsoft.com/office/drawing/2014/main" id="{31DDAF70-464D-4C64-AEDE-1F279167F787}"/>
              </a:ext>
            </a:extLst>
          </p:cNvPr>
          <p:cNvSpPr txBox="1"/>
          <p:nvPr/>
        </p:nvSpPr>
        <p:spPr>
          <a:xfrm>
            <a:off x="778824" y="3029315"/>
            <a:ext cx="1092685" cy="646331"/>
          </a:xfrm>
          <a:prstGeom prst="rect">
            <a:avLst/>
          </a:prstGeom>
          <a:noFill/>
        </p:spPr>
        <p:txBody>
          <a:bodyPr wrap="square" rtlCol="0">
            <a:spAutoFit/>
          </a:bodyPr>
          <a:lstStyle/>
          <a:p>
            <a:pPr algn="ctr"/>
            <a:r>
              <a:rPr lang="en-US" dirty="0"/>
              <a:t>Authority node</a:t>
            </a:r>
          </a:p>
        </p:txBody>
      </p:sp>
      <p:sp>
        <p:nvSpPr>
          <p:cNvPr id="35" name="TextBox 34">
            <a:extLst>
              <a:ext uri="{FF2B5EF4-FFF2-40B4-BE49-F238E27FC236}">
                <a16:creationId xmlns:a16="http://schemas.microsoft.com/office/drawing/2014/main" id="{12D329CB-5118-4B2D-8936-A76130AA361B}"/>
              </a:ext>
            </a:extLst>
          </p:cNvPr>
          <p:cNvSpPr txBox="1"/>
          <p:nvPr/>
        </p:nvSpPr>
        <p:spPr>
          <a:xfrm>
            <a:off x="4681505" y="5105057"/>
            <a:ext cx="2716749" cy="1200329"/>
          </a:xfrm>
          <a:prstGeom prst="rect">
            <a:avLst/>
          </a:prstGeom>
          <a:solidFill>
            <a:schemeClr val="tx2">
              <a:lumMod val="85000"/>
              <a:alpha val="50000"/>
            </a:schemeClr>
          </a:solidFill>
        </p:spPr>
        <p:txBody>
          <a:bodyPr wrap="square" rtlCol="0">
            <a:spAutoFit/>
          </a:bodyPr>
          <a:lstStyle/>
          <a:p>
            <a:pPr algn="ctr"/>
            <a:r>
              <a:rPr lang="en-US" dirty="0"/>
              <a:t>Blockchain communication and control done over </a:t>
            </a:r>
          </a:p>
          <a:p>
            <a:pPr algn="ctr"/>
            <a:r>
              <a:rPr lang="en-US" dirty="0"/>
              <a:t>Wi-Fi channel 14</a:t>
            </a:r>
          </a:p>
          <a:p>
            <a:pPr algn="ctr"/>
            <a:r>
              <a:rPr lang="en-US" dirty="0"/>
              <a:t>(2473 – 2495 MHz)</a:t>
            </a:r>
          </a:p>
        </p:txBody>
      </p:sp>
      <p:pic>
        <p:nvPicPr>
          <p:cNvPr id="12" name="Picture 11">
            <a:extLst>
              <a:ext uri="{FF2B5EF4-FFF2-40B4-BE49-F238E27FC236}">
                <a16:creationId xmlns:a16="http://schemas.microsoft.com/office/drawing/2014/main" id="{5E11E2EA-F6D5-4BAB-8C2D-553799E741DB}"/>
              </a:ext>
            </a:extLst>
          </p:cNvPr>
          <p:cNvPicPr>
            <a:picLocks noChangeAspect="1"/>
          </p:cNvPicPr>
          <p:nvPr/>
        </p:nvPicPr>
        <p:blipFill>
          <a:blip r:embed="rId6"/>
          <a:stretch>
            <a:fillRect/>
          </a:stretch>
        </p:blipFill>
        <p:spPr>
          <a:xfrm>
            <a:off x="10193389" y="4061325"/>
            <a:ext cx="1264589" cy="2248158"/>
          </a:xfrm>
          <a:prstGeom prst="rect">
            <a:avLst/>
          </a:prstGeom>
        </p:spPr>
      </p:pic>
      <p:pic>
        <p:nvPicPr>
          <p:cNvPr id="24" name="Picture 23">
            <a:extLst>
              <a:ext uri="{FF2B5EF4-FFF2-40B4-BE49-F238E27FC236}">
                <a16:creationId xmlns:a16="http://schemas.microsoft.com/office/drawing/2014/main" id="{4A82F48C-5575-4322-AD90-490B50893C4C}"/>
              </a:ext>
            </a:extLst>
          </p:cNvPr>
          <p:cNvPicPr>
            <a:picLocks noChangeAspect="1"/>
          </p:cNvPicPr>
          <p:nvPr/>
        </p:nvPicPr>
        <p:blipFill>
          <a:blip r:embed="rId7"/>
          <a:stretch>
            <a:fillRect/>
          </a:stretch>
        </p:blipFill>
        <p:spPr>
          <a:xfrm>
            <a:off x="8872787" y="1738880"/>
            <a:ext cx="1264588" cy="2248156"/>
          </a:xfrm>
          <a:prstGeom prst="rect">
            <a:avLst/>
          </a:prstGeom>
        </p:spPr>
      </p:pic>
      <p:pic>
        <p:nvPicPr>
          <p:cNvPr id="28" name="Picture 27">
            <a:extLst>
              <a:ext uri="{FF2B5EF4-FFF2-40B4-BE49-F238E27FC236}">
                <a16:creationId xmlns:a16="http://schemas.microsoft.com/office/drawing/2014/main" id="{0F8D09E9-7153-41EF-9C80-B6439C8013DD}"/>
              </a:ext>
            </a:extLst>
          </p:cNvPr>
          <p:cNvPicPr>
            <a:picLocks noChangeAspect="1"/>
          </p:cNvPicPr>
          <p:nvPr/>
        </p:nvPicPr>
        <p:blipFill>
          <a:blip r:embed="rId8"/>
          <a:stretch>
            <a:fillRect/>
          </a:stretch>
        </p:blipFill>
        <p:spPr>
          <a:xfrm>
            <a:off x="10193389" y="1737360"/>
            <a:ext cx="1264589" cy="2248158"/>
          </a:xfrm>
          <a:prstGeom prst="rect">
            <a:avLst/>
          </a:prstGeom>
        </p:spPr>
      </p:pic>
      <p:grpSp>
        <p:nvGrpSpPr>
          <p:cNvPr id="37" name="Group 36">
            <a:extLst>
              <a:ext uri="{FF2B5EF4-FFF2-40B4-BE49-F238E27FC236}">
                <a16:creationId xmlns:a16="http://schemas.microsoft.com/office/drawing/2014/main" id="{2175C4A2-A978-4F4B-9AEB-925D649643AE}"/>
              </a:ext>
            </a:extLst>
          </p:cNvPr>
          <p:cNvGrpSpPr/>
          <p:nvPr/>
        </p:nvGrpSpPr>
        <p:grpSpPr>
          <a:xfrm>
            <a:off x="8867751" y="4081342"/>
            <a:ext cx="1264588" cy="2248158"/>
            <a:chOff x="9052313" y="-768996"/>
            <a:chExt cx="3857625" cy="6858000"/>
          </a:xfrm>
        </p:grpSpPr>
        <p:pic>
          <p:nvPicPr>
            <p:cNvPr id="32" name="Picture 31">
              <a:extLst>
                <a:ext uri="{FF2B5EF4-FFF2-40B4-BE49-F238E27FC236}">
                  <a16:creationId xmlns:a16="http://schemas.microsoft.com/office/drawing/2014/main" id="{BA9559BA-BD2D-4F10-A8B8-F644AA0603A6}"/>
                </a:ext>
              </a:extLst>
            </p:cNvPr>
            <p:cNvPicPr>
              <a:picLocks noChangeAspect="1"/>
            </p:cNvPicPr>
            <p:nvPr/>
          </p:nvPicPr>
          <p:blipFill>
            <a:blip r:embed="rId9"/>
            <a:stretch>
              <a:fillRect/>
            </a:stretch>
          </p:blipFill>
          <p:spPr>
            <a:xfrm>
              <a:off x="9052313" y="-768996"/>
              <a:ext cx="3857625" cy="6858000"/>
            </a:xfrm>
            <a:prstGeom prst="rect">
              <a:avLst/>
            </a:prstGeom>
          </p:spPr>
        </p:pic>
        <p:pic>
          <p:nvPicPr>
            <p:cNvPr id="36" name="Picture 35">
              <a:extLst>
                <a:ext uri="{FF2B5EF4-FFF2-40B4-BE49-F238E27FC236}">
                  <a16:creationId xmlns:a16="http://schemas.microsoft.com/office/drawing/2014/main" id="{216684DD-16EF-4FA4-B138-8F40C6CC4BEE}"/>
                </a:ext>
              </a:extLst>
            </p:cNvPr>
            <p:cNvPicPr>
              <a:picLocks noChangeAspect="1"/>
            </p:cNvPicPr>
            <p:nvPr/>
          </p:nvPicPr>
          <p:blipFill rotWithShape="1">
            <a:blip r:embed="rId10"/>
            <a:srcRect l="3123" t="14290" r="3428" b="52479"/>
            <a:stretch/>
          </p:blipFill>
          <p:spPr>
            <a:xfrm>
              <a:off x="9181856" y="4008738"/>
              <a:ext cx="3595203" cy="1979650"/>
            </a:xfrm>
            <a:prstGeom prst="rect">
              <a:avLst/>
            </a:prstGeom>
          </p:spPr>
        </p:pic>
      </p:grpSp>
    </p:spTree>
    <p:extLst>
      <p:ext uri="{BB962C8B-B14F-4D97-AF65-F5344CB8AC3E}">
        <p14:creationId xmlns:p14="http://schemas.microsoft.com/office/powerpoint/2010/main" val="4145523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7346C-0C77-4160-B2F7-DEBC257998D0}"/>
              </a:ext>
            </a:extLst>
          </p:cNvPr>
          <p:cNvSpPr>
            <a:spLocks noGrp="1"/>
          </p:cNvSpPr>
          <p:nvPr>
            <p:ph type="title"/>
          </p:nvPr>
        </p:nvSpPr>
        <p:spPr/>
        <p:txBody>
          <a:bodyPr/>
          <a:lstStyle/>
          <a:p>
            <a:r>
              <a:rPr lang="en-US" b="1" dirty="0"/>
              <a:t>Results and Performance Analysis</a:t>
            </a:r>
          </a:p>
        </p:txBody>
      </p:sp>
      <p:sp>
        <p:nvSpPr>
          <p:cNvPr id="3" name="Content Placeholder 2">
            <a:extLst>
              <a:ext uri="{FF2B5EF4-FFF2-40B4-BE49-F238E27FC236}">
                <a16:creationId xmlns:a16="http://schemas.microsoft.com/office/drawing/2014/main" id="{6552953D-FC0E-48C4-ADDF-7DA7736D1407}"/>
              </a:ext>
            </a:extLst>
          </p:cNvPr>
          <p:cNvSpPr>
            <a:spLocks noGrp="1"/>
          </p:cNvSpPr>
          <p:nvPr>
            <p:ph idx="1"/>
          </p:nvPr>
        </p:nvSpPr>
        <p:spPr/>
        <p:txBody>
          <a:bodyPr/>
          <a:lstStyle/>
          <a:p>
            <a:pPr>
              <a:buFont typeface="Wingdings" panose="05000000000000000000" pitchFamily="2" charset="2"/>
              <a:buChar char="§"/>
            </a:pPr>
            <a:r>
              <a:rPr lang="en-US" dirty="0"/>
              <a:t> Performance was analyzed with respect to </a:t>
            </a:r>
            <a:r>
              <a:rPr lang="en-US" dirty="0">
                <a:solidFill>
                  <a:schemeClr val="accent2">
                    <a:lumMod val="60000"/>
                    <a:lumOff val="40000"/>
                  </a:schemeClr>
                </a:solidFill>
              </a:rPr>
              <a:t>latency</a:t>
            </a:r>
            <a:r>
              <a:rPr lang="en-US" dirty="0"/>
              <a:t> and </a:t>
            </a:r>
            <a:r>
              <a:rPr lang="en-US" dirty="0">
                <a:solidFill>
                  <a:schemeClr val="accent2">
                    <a:lumMod val="60000"/>
                    <a:lumOff val="40000"/>
                  </a:schemeClr>
                </a:solidFill>
              </a:rPr>
              <a:t>throughput</a:t>
            </a:r>
            <a:r>
              <a:rPr lang="en-US" dirty="0"/>
              <a:t> of the platform</a:t>
            </a:r>
          </a:p>
          <a:p>
            <a:pPr>
              <a:buFont typeface="Wingdings" panose="05000000000000000000" pitchFamily="2" charset="2"/>
              <a:buChar char="§"/>
            </a:pPr>
            <a:r>
              <a:rPr lang="en-US" dirty="0"/>
              <a:t> Mobile interface was used for end to end demonstration from sensing to transmitting signals over Wi-Fi channels  by creating a hotspot</a:t>
            </a:r>
          </a:p>
        </p:txBody>
      </p:sp>
      <p:sp>
        <p:nvSpPr>
          <p:cNvPr id="4" name="Date Placeholder 3">
            <a:extLst>
              <a:ext uri="{FF2B5EF4-FFF2-40B4-BE49-F238E27FC236}">
                <a16:creationId xmlns:a16="http://schemas.microsoft.com/office/drawing/2014/main" id="{8D6E0E59-8EAD-4E0E-A04F-A3321460F2FE}"/>
              </a:ext>
            </a:extLst>
          </p:cNvPr>
          <p:cNvSpPr>
            <a:spLocks noGrp="1"/>
          </p:cNvSpPr>
          <p:nvPr>
            <p:ph type="dt" sz="half" idx="10"/>
          </p:nvPr>
        </p:nvSpPr>
        <p:spPr/>
        <p:txBody>
          <a:bodyPr/>
          <a:lstStyle/>
          <a:p>
            <a:r>
              <a:rPr lang="en-US"/>
              <a:t>WCNC 2019</a:t>
            </a:r>
            <a:endParaRPr lang="en-US" dirty="0"/>
          </a:p>
        </p:txBody>
      </p:sp>
      <p:sp>
        <p:nvSpPr>
          <p:cNvPr id="5" name="Footer Placeholder 4">
            <a:extLst>
              <a:ext uri="{FF2B5EF4-FFF2-40B4-BE49-F238E27FC236}">
                <a16:creationId xmlns:a16="http://schemas.microsoft.com/office/drawing/2014/main" id="{F4E7A0A4-A922-4940-9DF0-CB9AF117A8EE}"/>
              </a:ext>
            </a:extLst>
          </p:cNvPr>
          <p:cNvSpPr>
            <a:spLocks noGrp="1"/>
          </p:cNvSpPr>
          <p:nvPr>
            <p:ph type="ftr" sz="quarter" idx="11"/>
          </p:nvPr>
        </p:nvSpPr>
        <p:spPr/>
        <p:txBody>
          <a:bodyPr/>
          <a:lstStyle/>
          <a:p>
            <a:r>
              <a:rPr lang="en-US" dirty="0"/>
              <a:t>thirasara.14@cse.mrt.ac.lk</a:t>
            </a:r>
          </a:p>
        </p:txBody>
      </p:sp>
      <p:sp>
        <p:nvSpPr>
          <p:cNvPr id="6" name="Slide Number Placeholder 5">
            <a:extLst>
              <a:ext uri="{FF2B5EF4-FFF2-40B4-BE49-F238E27FC236}">
                <a16:creationId xmlns:a16="http://schemas.microsoft.com/office/drawing/2014/main" id="{AC7F1BE0-0812-4B29-89BD-0CD6A797788C}"/>
              </a:ext>
            </a:extLst>
          </p:cNvPr>
          <p:cNvSpPr>
            <a:spLocks noGrp="1"/>
          </p:cNvSpPr>
          <p:nvPr>
            <p:ph type="sldNum" sz="quarter" idx="12"/>
          </p:nvPr>
        </p:nvSpPr>
        <p:spPr/>
        <p:txBody>
          <a:bodyPr/>
          <a:lstStyle/>
          <a:p>
            <a:fld id="{6113E31D-E2AB-40D1-8B51-AFA5AFEF393A}" type="slidenum">
              <a:rPr lang="en-US" smtClean="0"/>
              <a:t>13</a:t>
            </a:fld>
            <a:endParaRPr lang="en-US" dirty="0"/>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24140F80-FA81-4919-9DC6-9C6D98B82824}"/>
                  </a:ext>
                </a:extLst>
              </p:cNvPr>
              <p:cNvGraphicFramePr>
                <a:graphicFrameLocks noGrp="1"/>
              </p:cNvGraphicFramePr>
              <p:nvPr>
                <p:extLst>
                  <p:ext uri="{D42A27DB-BD31-4B8C-83A1-F6EECF244321}">
                    <p14:modId xmlns:p14="http://schemas.microsoft.com/office/powerpoint/2010/main" val="1555162304"/>
                  </p:ext>
                </p:extLst>
              </p:nvPr>
            </p:nvGraphicFramePr>
            <p:xfrm>
              <a:off x="1681162" y="3303694"/>
              <a:ext cx="8829675" cy="2565400"/>
            </p:xfrm>
            <a:graphic>
              <a:graphicData uri="http://schemas.openxmlformats.org/drawingml/2006/table">
                <a:tbl>
                  <a:tblPr firstRow="1" bandRow="1">
                    <a:tableStyleId>{5C22544A-7EE6-4342-B048-85BDC9FD1C3A}</a:tableStyleId>
                  </a:tblPr>
                  <a:tblGrid>
                    <a:gridCol w="1476375">
                      <a:extLst>
                        <a:ext uri="{9D8B030D-6E8A-4147-A177-3AD203B41FA5}">
                          <a16:colId xmlns:a16="http://schemas.microsoft.com/office/drawing/2014/main" val="4071892186"/>
                        </a:ext>
                      </a:extLst>
                    </a:gridCol>
                    <a:gridCol w="2057400">
                      <a:extLst>
                        <a:ext uri="{9D8B030D-6E8A-4147-A177-3AD203B41FA5}">
                          <a16:colId xmlns:a16="http://schemas.microsoft.com/office/drawing/2014/main" val="3620891036"/>
                        </a:ext>
                      </a:extLst>
                    </a:gridCol>
                    <a:gridCol w="3524250">
                      <a:extLst>
                        <a:ext uri="{9D8B030D-6E8A-4147-A177-3AD203B41FA5}">
                          <a16:colId xmlns:a16="http://schemas.microsoft.com/office/drawing/2014/main" val="4000604317"/>
                        </a:ext>
                      </a:extLst>
                    </a:gridCol>
                    <a:gridCol w="1771650">
                      <a:extLst>
                        <a:ext uri="{9D8B030D-6E8A-4147-A177-3AD203B41FA5}">
                          <a16:colId xmlns:a16="http://schemas.microsoft.com/office/drawing/2014/main" val="2395917352"/>
                        </a:ext>
                      </a:extLst>
                    </a:gridCol>
                  </a:tblGrid>
                  <a:tr h="370840">
                    <a:tc gridSpan="2">
                      <a:txBody>
                        <a:bodyPr/>
                        <a:lstStyle/>
                        <a:p>
                          <a:r>
                            <a:rPr lang="en-US" dirty="0"/>
                            <a:t>Model</a:t>
                          </a:r>
                        </a:p>
                      </a:txBody>
                      <a:tcPr/>
                    </a:tc>
                    <a:tc hMerge="1">
                      <a:txBody>
                        <a:bodyPr/>
                        <a:lstStyle/>
                        <a:p>
                          <a:endParaRPr lang="en-US"/>
                        </a:p>
                      </a:txBody>
                      <a:tcPr/>
                    </a:tc>
                    <a:tc>
                      <a:txBody>
                        <a:bodyPr/>
                        <a:lstStyle/>
                        <a:p>
                          <a:r>
                            <a:rPr lang="en-US" dirty="0"/>
                            <a:t>Latency per bidder (lower bound)</a:t>
                          </a:r>
                        </a:p>
                      </a:txBody>
                      <a:tcPr/>
                    </a:tc>
                    <a:tc>
                      <a:txBody>
                        <a:bodyPr/>
                        <a:lstStyle/>
                        <a:p>
                          <a:r>
                            <a:rPr lang="en-US" dirty="0"/>
                            <a:t>No of messages</a:t>
                          </a:r>
                        </a:p>
                      </a:txBody>
                      <a:tcPr/>
                    </a:tc>
                    <a:extLst>
                      <a:ext uri="{0D108BD9-81ED-4DB2-BD59-A6C34878D82A}">
                        <a16:rowId xmlns:a16="http://schemas.microsoft.com/office/drawing/2014/main" val="1044861920"/>
                      </a:ext>
                    </a:extLst>
                  </a:tr>
                  <a:tr h="370840">
                    <a:tc rowSpan="2">
                      <a:txBody>
                        <a:bodyPr/>
                        <a:lstStyle/>
                        <a:p>
                          <a:r>
                            <a:rPr lang="en-US" dirty="0"/>
                            <a:t>Advertising based DSA</a:t>
                          </a:r>
                        </a:p>
                      </a:txBody>
                      <a:tcPr/>
                    </a:tc>
                    <a:tc>
                      <a:txBody>
                        <a:bodyPr/>
                        <a:lstStyle/>
                        <a:p>
                          <a:r>
                            <a:rPr lang="en-US" dirty="0"/>
                            <a:t>FCFS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4</m:t>
                                    </m:r>
                                    <m:r>
                                      <a:rPr lang="en-US" b="0" i="1" smtClean="0">
                                        <a:latin typeface="Cambria Math" panose="02040503050406030204" pitchFamily="18" charset="0"/>
                                      </a:rPr>
                                      <m:t>𝑡</m:t>
                                    </m:r>
                                  </m:e>
                                  <m:sub>
                                    <m:r>
                                      <a:rPr lang="en-US" b="0" i="1" smtClean="0">
                                        <a:latin typeface="Cambria Math" panose="02040503050406030204" pitchFamily="18" charset="0"/>
                                      </a:rPr>
                                      <m:t>𝑁</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𝑆</m:t>
                                    </m:r>
                                  </m:sub>
                                </m:sSub>
                                <m:r>
                                  <a:rPr lang="en-US" b="0" i="0"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𝑆𝐵</m:t>
                                    </m:r>
                                  </m:sub>
                                </m:sSub>
                                <m:r>
                                  <a:rPr lang="en-US" b="0" i="0" smtClean="0">
                                    <a:latin typeface="Cambria Math" panose="02040503050406030204" pitchFamily="18" charset="0"/>
                                  </a:rPr>
                                  <m:t>+</m:t>
                                </m:r>
                              </m:oMath>
                            </m:oMathPara>
                          </a14:m>
                          <a:endParaRPr lang="en-US" b="0" i="0"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min</m:t>
                                </m:r>
                                <m:r>
                                  <a:rPr lang="en-US" b="0" i="0"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𝐵</m:t>
                                    </m:r>
                                  </m:sub>
                                </m:sSub>
                                <m:r>
                                  <a:rPr lang="en-US" b="0" i="0" smtClean="0">
                                    <a:latin typeface="Cambria Math" panose="02040503050406030204" pitchFamily="18" charset="0"/>
                                  </a:rPr>
                                  <m:t>, </m:t>
                                </m:r>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𝐵</m:t>
                                    </m:r>
                                  </m:sub>
                                </m:sSub>
                                <m:r>
                                  <a:rPr lang="en-US" b="0" i="0"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2</m:t>
                                    </m:r>
                                    <m:r>
                                      <a:rPr lang="en-US" b="0" i="1" smtClean="0">
                                        <a:latin typeface="Cambria Math" panose="02040503050406030204" pitchFamily="18" charset="0"/>
                                      </a:rPr>
                                      <m:t>𝑡</m:t>
                                    </m:r>
                                  </m:e>
                                  <m:sub>
                                    <m:r>
                                      <a:rPr lang="en-US" b="0" i="1" smtClean="0">
                                        <a:latin typeface="Cambria Math" panose="02040503050406030204" pitchFamily="18" charset="0"/>
                                      </a:rPr>
                                      <m:t>𝑁</m:t>
                                    </m:r>
                                  </m:sub>
                                </m:sSub>
                                <m:r>
                                  <a:rPr lang="en-US" b="0" i="0"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𝑆</m:t>
                                    </m:r>
                                  </m:sub>
                                </m:sSub>
                                <m:r>
                                  <a:rPr lang="en-US" b="0" i="0"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𝑆𝐵</m:t>
                                    </m:r>
                                  </m:sub>
                                </m:sSub>
                                <m:r>
                                  <a:rPr lang="en-US" b="0" i="0"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a:txBody>
                      <a:tcPr/>
                    </a:tc>
                    <a:extLst>
                      <a:ext uri="{0D108BD9-81ED-4DB2-BD59-A6C34878D82A}">
                        <a16:rowId xmlns:a16="http://schemas.microsoft.com/office/drawing/2014/main" val="2108293860"/>
                      </a:ext>
                    </a:extLst>
                  </a:tr>
                  <a:tr h="370840">
                    <a:tc vMerge="1">
                      <a:txBody>
                        <a:bodyPr/>
                        <a:lstStyle/>
                        <a:p>
                          <a:endParaRPr lang="en-US" dirty="0"/>
                        </a:p>
                      </a:txBody>
                      <a:tcPr/>
                    </a:tc>
                    <a:tc>
                      <a:txBody>
                        <a:bodyPr/>
                        <a:lstStyle/>
                        <a:p>
                          <a:r>
                            <a:rPr lang="en-US" dirty="0"/>
                            <a:t>Competitive bidding</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6</m:t>
                                    </m:r>
                                    <m:r>
                                      <a:rPr lang="en-US" b="0" i="1" smtClean="0">
                                        <a:latin typeface="Cambria Math" panose="02040503050406030204" pitchFamily="18" charset="0"/>
                                      </a:rPr>
                                      <m:t>𝑡</m:t>
                                    </m:r>
                                  </m:e>
                                  <m:sub>
                                    <m:r>
                                      <a:rPr lang="en-US" b="0" i="1" smtClean="0">
                                        <a:latin typeface="Cambria Math" panose="02040503050406030204" pitchFamily="18" charset="0"/>
                                      </a:rPr>
                                      <m:t>𝑁</m:t>
                                    </m:r>
                                  </m:sub>
                                </m:sSub>
                                <m:r>
                                  <a:rPr lang="en-US" b="0" i="1" smtClean="0">
                                    <a:latin typeface="Cambria Math" panose="02040503050406030204" pitchFamily="18" charset="0"/>
                                  </a:rPr>
                                  <m:t>+2</m:t>
                                </m:r>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𝑆</m:t>
                                    </m:r>
                                  </m:sub>
                                </m:sSub>
                                <m:r>
                                  <a:rPr lang="en-US" b="0" i="0"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2</m:t>
                                    </m:r>
                                    <m:r>
                                      <a:rPr lang="en-US" b="0" i="1" smtClean="0">
                                        <a:latin typeface="Cambria Math" panose="02040503050406030204" pitchFamily="18" charset="0"/>
                                      </a:rPr>
                                      <m:t>𝑡</m:t>
                                    </m:r>
                                  </m:e>
                                  <m:sub>
                                    <m:r>
                                      <a:rPr lang="en-US" b="0" i="1" smtClean="0">
                                        <a:latin typeface="Cambria Math" panose="02040503050406030204" pitchFamily="18" charset="0"/>
                                      </a:rPr>
                                      <m:t>𝑆𝐵</m:t>
                                    </m:r>
                                  </m:sub>
                                </m:sSub>
                                <m:r>
                                  <a:rPr lang="en-US" b="0" i="0"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𝐵</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4+4</m:t>
                                    </m:r>
                                    <m:r>
                                      <a:rPr lang="en-US" b="0" i="1" smtClean="0">
                                        <a:latin typeface="Cambria Math" panose="02040503050406030204" pitchFamily="18" charset="0"/>
                                      </a:rPr>
                                      <m:t>𝑛</m:t>
                                    </m:r>
                                  </m:e>
                                  <m:sub>
                                    <m:r>
                                      <a:rPr lang="en-US" b="0" i="1" smtClean="0">
                                        <a:latin typeface="Cambria Math" panose="02040503050406030204" pitchFamily="18" charset="0"/>
                                      </a:rPr>
                                      <m:t>𝐵</m:t>
                                    </m:r>
                                  </m:sub>
                                </m:sSub>
                              </m:oMath>
                            </m:oMathPara>
                          </a14:m>
                          <a:endParaRPr lang="en-US" dirty="0"/>
                        </a:p>
                      </a:txBody>
                      <a:tcPr/>
                    </a:tc>
                    <a:extLst>
                      <a:ext uri="{0D108BD9-81ED-4DB2-BD59-A6C34878D82A}">
                        <a16:rowId xmlns:a16="http://schemas.microsoft.com/office/drawing/2014/main" val="1417367644"/>
                      </a:ext>
                    </a:extLst>
                  </a:tr>
                  <a:tr h="370840">
                    <a:tc gridSpan="2">
                      <a:txBody>
                        <a:bodyPr/>
                        <a:lstStyle/>
                        <a:p>
                          <a:r>
                            <a:rPr lang="en-US" dirty="0"/>
                            <a:t>Sensing based DSA</a:t>
                          </a:r>
                        </a:p>
                      </a:txBody>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4</m:t>
                                    </m:r>
                                    <m:r>
                                      <a:rPr lang="en-US" b="0" i="1" smtClean="0">
                                        <a:latin typeface="Cambria Math" panose="02040503050406030204" pitchFamily="18" charset="0"/>
                                      </a:rPr>
                                      <m:t>𝑡</m:t>
                                    </m:r>
                                  </m:e>
                                  <m:sub>
                                    <m:r>
                                      <a:rPr lang="en-US" b="0" i="1" smtClean="0">
                                        <a:latin typeface="Cambria Math" panose="02040503050406030204" pitchFamily="18" charset="0"/>
                                      </a:rPr>
                                      <m:t>𝑁</m:t>
                                    </m:r>
                                  </m:sub>
                                </m:sSub>
                                <m:r>
                                  <a:rPr lang="en-US" b="0" i="1" smtClean="0">
                                    <a:latin typeface="Cambria Math" panose="02040503050406030204" pitchFamily="18" charset="0"/>
                                  </a:rPr>
                                  <m:t>+2</m:t>
                                </m:r>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𝑆</m:t>
                                    </m:r>
                                  </m:sub>
                                </m:sSub>
                                <m:r>
                                  <a:rPr lang="en-US" b="0" i="0"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𝑆𝐵</m:t>
                                    </m:r>
                                  </m:sub>
                                </m:sSub>
                                <m:r>
                                  <a:rPr lang="en-US" b="0" i="0" smtClean="0">
                                    <a:latin typeface="Cambria Math" panose="02040503050406030204" pitchFamily="18" charset="0"/>
                                  </a:rPr>
                                  <m:t>+</m:t>
                                </m:r>
                              </m:oMath>
                            </m:oMathPara>
                          </a14:m>
                          <a:endParaRPr lang="en-US" b="0" i="0"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min</m:t>
                                </m:r>
                                <m:r>
                                  <a:rPr lang="en-US" b="0" i="0"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𝐸</m:t>
                                    </m:r>
                                  </m:sub>
                                </m:sSub>
                                <m:r>
                                  <a:rPr lang="en-US" b="0" i="0" smtClean="0">
                                    <a:latin typeface="Cambria Math" panose="02040503050406030204" pitchFamily="18" charset="0"/>
                                  </a:rPr>
                                  <m:t>, </m:t>
                                </m:r>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𝐴</m:t>
                                    </m:r>
                                  </m:sub>
                                </m:sSub>
                                <m:r>
                                  <a:rPr lang="en-US" b="0" i="0"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2</m:t>
                                    </m:r>
                                    <m:r>
                                      <a:rPr lang="en-US" b="0" i="1" smtClean="0">
                                        <a:latin typeface="Cambria Math" panose="02040503050406030204" pitchFamily="18" charset="0"/>
                                      </a:rPr>
                                      <m:t>𝑡</m:t>
                                    </m:r>
                                  </m:e>
                                  <m:sub>
                                    <m:r>
                                      <a:rPr lang="en-US" b="0" i="1" smtClean="0">
                                        <a:latin typeface="Cambria Math" panose="02040503050406030204" pitchFamily="18" charset="0"/>
                                      </a:rPr>
                                      <m:t>𝑁</m:t>
                                    </m:r>
                                  </m:sub>
                                </m:sSub>
                                <m:r>
                                  <a:rPr lang="en-US" b="0" i="0"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𝑆</m:t>
                                    </m:r>
                                  </m:sub>
                                </m:sSub>
                                <m:r>
                                  <a:rPr lang="en-US" b="0" i="0"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𝑆𝐵</m:t>
                                    </m:r>
                                  </m:sub>
                                </m:sSub>
                                <m:r>
                                  <a:rPr lang="en-US" b="0" i="0" smtClean="0">
                                    <a:latin typeface="Cambria Math" panose="02040503050406030204" pitchFamily="18" charset="0"/>
                                  </a:rPr>
                                  <m:t>)</m:t>
                                </m:r>
                              </m:oMath>
                            </m:oMathPara>
                          </a14:m>
                          <a:endParaRPr lang="en-US" dirty="0"/>
                        </a:p>
                        <a:p>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2+4</m:t>
                                    </m:r>
                                    <m:r>
                                      <a:rPr lang="en-US" b="0" i="1" smtClean="0">
                                        <a:latin typeface="Cambria Math" panose="02040503050406030204" pitchFamily="18" charset="0"/>
                                      </a:rPr>
                                      <m:t>𝑛</m:t>
                                    </m:r>
                                  </m:e>
                                  <m:sub>
                                    <m:r>
                                      <a:rPr lang="en-US" b="0" i="1" smtClean="0">
                                        <a:latin typeface="Cambria Math" panose="02040503050406030204" pitchFamily="18" charset="0"/>
                                      </a:rPr>
                                      <m:t>𝑅</m:t>
                                    </m:r>
                                  </m:sub>
                                </m:sSub>
                              </m:oMath>
                            </m:oMathPara>
                          </a14:m>
                          <a:endParaRPr lang="en-US" dirty="0"/>
                        </a:p>
                      </a:txBody>
                      <a:tcPr/>
                    </a:tc>
                    <a:extLst>
                      <a:ext uri="{0D108BD9-81ED-4DB2-BD59-A6C34878D82A}">
                        <a16:rowId xmlns:a16="http://schemas.microsoft.com/office/drawing/2014/main" val="2961588457"/>
                      </a:ext>
                    </a:extLst>
                  </a:tr>
                </a:tbl>
              </a:graphicData>
            </a:graphic>
          </p:graphicFrame>
        </mc:Choice>
        <mc:Fallback xmlns="">
          <p:graphicFrame>
            <p:nvGraphicFramePr>
              <p:cNvPr id="7" name="Table 6">
                <a:extLst>
                  <a:ext uri="{FF2B5EF4-FFF2-40B4-BE49-F238E27FC236}">
                    <a16:creationId xmlns:a16="http://schemas.microsoft.com/office/drawing/2014/main" id="{24140F80-FA81-4919-9DC6-9C6D98B82824}"/>
                  </a:ext>
                </a:extLst>
              </p:cNvPr>
              <p:cNvGraphicFramePr>
                <a:graphicFrameLocks noGrp="1"/>
              </p:cNvGraphicFramePr>
              <p:nvPr>
                <p:extLst>
                  <p:ext uri="{D42A27DB-BD31-4B8C-83A1-F6EECF244321}">
                    <p14:modId xmlns:p14="http://schemas.microsoft.com/office/powerpoint/2010/main" val="1555162304"/>
                  </p:ext>
                </p:extLst>
              </p:nvPr>
            </p:nvGraphicFramePr>
            <p:xfrm>
              <a:off x="1681162" y="3303694"/>
              <a:ext cx="8829675" cy="2565400"/>
            </p:xfrm>
            <a:graphic>
              <a:graphicData uri="http://schemas.openxmlformats.org/drawingml/2006/table">
                <a:tbl>
                  <a:tblPr firstRow="1" bandRow="1">
                    <a:tableStyleId>{5C22544A-7EE6-4342-B048-85BDC9FD1C3A}</a:tableStyleId>
                  </a:tblPr>
                  <a:tblGrid>
                    <a:gridCol w="1476375">
                      <a:extLst>
                        <a:ext uri="{9D8B030D-6E8A-4147-A177-3AD203B41FA5}">
                          <a16:colId xmlns:a16="http://schemas.microsoft.com/office/drawing/2014/main" val="4071892186"/>
                        </a:ext>
                      </a:extLst>
                    </a:gridCol>
                    <a:gridCol w="2057400">
                      <a:extLst>
                        <a:ext uri="{9D8B030D-6E8A-4147-A177-3AD203B41FA5}">
                          <a16:colId xmlns:a16="http://schemas.microsoft.com/office/drawing/2014/main" val="3620891036"/>
                        </a:ext>
                      </a:extLst>
                    </a:gridCol>
                    <a:gridCol w="3524250">
                      <a:extLst>
                        <a:ext uri="{9D8B030D-6E8A-4147-A177-3AD203B41FA5}">
                          <a16:colId xmlns:a16="http://schemas.microsoft.com/office/drawing/2014/main" val="4000604317"/>
                        </a:ext>
                      </a:extLst>
                    </a:gridCol>
                    <a:gridCol w="1771650">
                      <a:extLst>
                        <a:ext uri="{9D8B030D-6E8A-4147-A177-3AD203B41FA5}">
                          <a16:colId xmlns:a16="http://schemas.microsoft.com/office/drawing/2014/main" val="2395917352"/>
                        </a:ext>
                      </a:extLst>
                    </a:gridCol>
                  </a:tblGrid>
                  <a:tr h="370840">
                    <a:tc gridSpan="2">
                      <a:txBody>
                        <a:bodyPr/>
                        <a:lstStyle/>
                        <a:p>
                          <a:r>
                            <a:rPr lang="en-US" dirty="0"/>
                            <a:t>Model</a:t>
                          </a:r>
                        </a:p>
                      </a:txBody>
                      <a:tcPr/>
                    </a:tc>
                    <a:tc hMerge="1">
                      <a:txBody>
                        <a:bodyPr/>
                        <a:lstStyle/>
                        <a:p>
                          <a:endParaRPr lang="en-US"/>
                        </a:p>
                      </a:txBody>
                      <a:tcPr/>
                    </a:tc>
                    <a:tc>
                      <a:txBody>
                        <a:bodyPr/>
                        <a:lstStyle/>
                        <a:p>
                          <a:r>
                            <a:rPr lang="en-US" dirty="0"/>
                            <a:t>Latency per bidder (lower bound)</a:t>
                          </a:r>
                        </a:p>
                      </a:txBody>
                      <a:tcPr/>
                    </a:tc>
                    <a:tc>
                      <a:txBody>
                        <a:bodyPr/>
                        <a:lstStyle/>
                        <a:p>
                          <a:r>
                            <a:rPr lang="en-US" dirty="0"/>
                            <a:t>No of messages</a:t>
                          </a:r>
                        </a:p>
                      </a:txBody>
                      <a:tcPr/>
                    </a:tc>
                    <a:extLst>
                      <a:ext uri="{0D108BD9-81ED-4DB2-BD59-A6C34878D82A}">
                        <a16:rowId xmlns:a16="http://schemas.microsoft.com/office/drawing/2014/main" val="1044861920"/>
                      </a:ext>
                    </a:extLst>
                  </a:tr>
                  <a:tr h="640080">
                    <a:tc rowSpan="2">
                      <a:txBody>
                        <a:bodyPr/>
                        <a:lstStyle/>
                        <a:p>
                          <a:r>
                            <a:rPr lang="en-US" dirty="0"/>
                            <a:t>Advertising based DSA</a:t>
                          </a:r>
                        </a:p>
                      </a:txBody>
                      <a:tcPr/>
                    </a:tc>
                    <a:tc>
                      <a:txBody>
                        <a:bodyPr/>
                        <a:lstStyle/>
                        <a:p>
                          <a:r>
                            <a:rPr lang="en-US" dirty="0"/>
                            <a:t>FCFS</a:t>
                          </a:r>
                        </a:p>
                      </a:txBody>
                      <a:tcPr/>
                    </a:tc>
                    <a:tc>
                      <a:txBody>
                        <a:bodyPr/>
                        <a:lstStyle/>
                        <a:p>
                          <a:endParaRPr lang="en-US"/>
                        </a:p>
                      </a:txBody>
                      <a:tcPr>
                        <a:blipFill>
                          <a:blip r:embed="rId6"/>
                          <a:stretch>
                            <a:fillRect l="-100345" t="-62857" r="-50950" b="-245714"/>
                          </a:stretch>
                        </a:blipFill>
                      </a:tcPr>
                    </a:tc>
                    <a:tc>
                      <a:txBody>
                        <a:bodyPr/>
                        <a:lstStyle/>
                        <a:p>
                          <a:endParaRPr lang="en-US"/>
                        </a:p>
                      </a:txBody>
                      <a:tcPr>
                        <a:blipFill>
                          <a:blip r:embed="rId6"/>
                          <a:stretch>
                            <a:fillRect l="-398625" t="-62857" r="-1375" b="-245714"/>
                          </a:stretch>
                        </a:blipFill>
                      </a:tcPr>
                    </a:tc>
                    <a:extLst>
                      <a:ext uri="{0D108BD9-81ED-4DB2-BD59-A6C34878D82A}">
                        <a16:rowId xmlns:a16="http://schemas.microsoft.com/office/drawing/2014/main" val="2108293860"/>
                      </a:ext>
                    </a:extLst>
                  </a:tr>
                  <a:tr h="640080">
                    <a:tc vMerge="1">
                      <a:txBody>
                        <a:bodyPr/>
                        <a:lstStyle/>
                        <a:p>
                          <a:endParaRPr lang="en-US" dirty="0"/>
                        </a:p>
                      </a:txBody>
                      <a:tcPr/>
                    </a:tc>
                    <a:tc>
                      <a:txBody>
                        <a:bodyPr/>
                        <a:lstStyle/>
                        <a:p>
                          <a:r>
                            <a:rPr lang="en-US" dirty="0"/>
                            <a:t>Competitive bidding</a:t>
                          </a:r>
                        </a:p>
                      </a:txBody>
                      <a:tcPr/>
                    </a:tc>
                    <a:tc>
                      <a:txBody>
                        <a:bodyPr/>
                        <a:lstStyle/>
                        <a:p>
                          <a:endParaRPr lang="en-US"/>
                        </a:p>
                      </a:txBody>
                      <a:tcPr>
                        <a:blipFill>
                          <a:blip r:embed="rId6"/>
                          <a:stretch>
                            <a:fillRect l="-100345" t="-161321" r="-50950" b="-143396"/>
                          </a:stretch>
                        </a:blipFill>
                      </a:tcPr>
                    </a:tc>
                    <a:tc>
                      <a:txBody>
                        <a:bodyPr/>
                        <a:lstStyle/>
                        <a:p>
                          <a:endParaRPr lang="en-US"/>
                        </a:p>
                      </a:txBody>
                      <a:tcPr>
                        <a:blipFill>
                          <a:blip r:embed="rId6"/>
                          <a:stretch>
                            <a:fillRect l="-398625" t="-161321" r="-1375" b="-143396"/>
                          </a:stretch>
                        </a:blipFill>
                      </a:tcPr>
                    </a:tc>
                    <a:extLst>
                      <a:ext uri="{0D108BD9-81ED-4DB2-BD59-A6C34878D82A}">
                        <a16:rowId xmlns:a16="http://schemas.microsoft.com/office/drawing/2014/main" val="1417367644"/>
                      </a:ext>
                    </a:extLst>
                  </a:tr>
                  <a:tr h="914400">
                    <a:tc gridSpan="2">
                      <a:txBody>
                        <a:bodyPr/>
                        <a:lstStyle/>
                        <a:p>
                          <a:r>
                            <a:rPr lang="en-US" dirty="0"/>
                            <a:t>Sensing based DSA</a:t>
                          </a:r>
                        </a:p>
                      </a:txBody>
                      <a:tcPr/>
                    </a:tc>
                    <a:tc hMerge="1">
                      <a:txBody>
                        <a:bodyPr/>
                        <a:lstStyle/>
                        <a:p>
                          <a:endParaRPr lang="en-US"/>
                        </a:p>
                      </a:txBody>
                      <a:tcPr/>
                    </a:tc>
                    <a:tc>
                      <a:txBody>
                        <a:bodyPr/>
                        <a:lstStyle/>
                        <a:p>
                          <a:endParaRPr lang="en-US"/>
                        </a:p>
                      </a:txBody>
                      <a:tcPr>
                        <a:blipFill>
                          <a:blip r:embed="rId6"/>
                          <a:stretch>
                            <a:fillRect l="-100345" t="-184667" r="-50950" b="-1333"/>
                          </a:stretch>
                        </a:blipFill>
                      </a:tcPr>
                    </a:tc>
                    <a:tc>
                      <a:txBody>
                        <a:bodyPr/>
                        <a:lstStyle/>
                        <a:p>
                          <a:endParaRPr lang="en-US"/>
                        </a:p>
                      </a:txBody>
                      <a:tcPr>
                        <a:blipFill>
                          <a:blip r:embed="rId6"/>
                          <a:stretch>
                            <a:fillRect l="-398625" t="-184667" r="-1375" b="-1333"/>
                          </a:stretch>
                        </a:blipFill>
                      </a:tcPr>
                    </a:tc>
                    <a:extLst>
                      <a:ext uri="{0D108BD9-81ED-4DB2-BD59-A6C34878D82A}">
                        <a16:rowId xmlns:a16="http://schemas.microsoft.com/office/drawing/2014/main" val="2961588457"/>
                      </a:ext>
                    </a:extLst>
                  </a:tr>
                </a:tbl>
              </a:graphicData>
            </a:graphic>
          </p:graphicFrame>
        </mc:Fallback>
      </mc:AlternateContent>
    </p:spTree>
    <p:extLst>
      <p:ext uri="{BB962C8B-B14F-4D97-AF65-F5344CB8AC3E}">
        <p14:creationId xmlns:p14="http://schemas.microsoft.com/office/powerpoint/2010/main" val="2870283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5B1B4-1BFD-4009-B567-021191FF87C0}"/>
              </a:ext>
            </a:extLst>
          </p:cNvPr>
          <p:cNvSpPr>
            <a:spLocks noGrp="1"/>
          </p:cNvSpPr>
          <p:nvPr>
            <p:ph type="title"/>
          </p:nvPr>
        </p:nvSpPr>
        <p:spPr/>
        <p:txBody>
          <a:bodyPr/>
          <a:lstStyle/>
          <a:p>
            <a:r>
              <a:rPr lang="en-US" b="1" dirty="0"/>
              <a:t>Results and Performance Analysis Contd.</a:t>
            </a:r>
          </a:p>
        </p:txBody>
      </p:sp>
      <p:sp>
        <p:nvSpPr>
          <p:cNvPr id="11" name="Text Placeholder 10">
            <a:extLst>
              <a:ext uri="{FF2B5EF4-FFF2-40B4-BE49-F238E27FC236}">
                <a16:creationId xmlns:a16="http://schemas.microsoft.com/office/drawing/2014/main" id="{6132349B-8651-4109-80BE-31D85F9078AD}"/>
              </a:ext>
            </a:extLst>
          </p:cNvPr>
          <p:cNvSpPr>
            <a:spLocks noGrp="1"/>
          </p:cNvSpPr>
          <p:nvPr>
            <p:ph type="body" idx="1"/>
          </p:nvPr>
        </p:nvSpPr>
        <p:spPr/>
        <p:txBody>
          <a:bodyPr/>
          <a:lstStyle/>
          <a:p>
            <a:r>
              <a:rPr lang="en-US" dirty="0">
                <a:solidFill>
                  <a:schemeClr val="tx1"/>
                </a:solidFill>
              </a:rPr>
              <a:t>Latency</a:t>
            </a:r>
          </a:p>
        </p:txBody>
      </p:sp>
      <p:pic>
        <p:nvPicPr>
          <p:cNvPr id="8" name="Content Placeholder 7">
            <a:extLst>
              <a:ext uri="{FF2B5EF4-FFF2-40B4-BE49-F238E27FC236}">
                <a16:creationId xmlns:a16="http://schemas.microsoft.com/office/drawing/2014/main" id="{E7149E9D-8229-4FB2-A569-F59D0AF167DE}"/>
              </a:ext>
            </a:extLst>
          </p:cNvPr>
          <p:cNvPicPr>
            <a:picLocks noGrp="1" noChangeAspect="1"/>
          </p:cNvPicPr>
          <p:nvPr>
            <p:ph sz="half" idx="2"/>
          </p:nvPr>
        </p:nvPicPr>
        <p:blipFill>
          <a:blip r:embed="rId3"/>
          <a:stretch>
            <a:fillRect/>
          </a:stretch>
        </p:blipFill>
        <p:spPr>
          <a:xfrm>
            <a:off x="839550" y="2400751"/>
            <a:ext cx="4938712" cy="2671198"/>
          </a:xfrm>
        </p:spPr>
      </p:pic>
      <p:sp>
        <p:nvSpPr>
          <p:cNvPr id="12" name="Text Placeholder 11">
            <a:extLst>
              <a:ext uri="{FF2B5EF4-FFF2-40B4-BE49-F238E27FC236}">
                <a16:creationId xmlns:a16="http://schemas.microsoft.com/office/drawing/2014/main" id="{21EB9EE1-3D75-40F3-9F17-03DED6E0209A}"/>
              </a:ext>
            </a:extLst>
          </p:cNvPr>
          <p:cNvSpPr>
            <a:spLocks noGrp="1"/>
          </p:cNvSpPr>
          <p:nvPr>
            <p:ph type="body" sz="quarter" idx="3"/>
          </p:nvPr>
        </p:nvSpPr>
        <p:spPr/>
        <p:txBody>
          <a:bodyPr/>
          <a:lstStyle/>
          <a:p>
            <a:r>
              <a:rPr lang="en-US" dirty="0">
                <a:solidFill>
                  <a:schemeClr val="tx1"/>
                </a:solidFill>
              </a:rPr>
              <a:t>Throughput</a:t>
            </a:r>
          </a:p>
        </p:txBody>
      </p:sp>
      <p:pic>
        <p:nvPicPr>
          <p:cNvPr id="15" name="Content Placeholder 14">
            <a:extLst>
              <a:ext uri="{FF2B5EF4-FFF2-40B4-BE49-F238E27FC236}">
                <a16:creationId xmlns:a16="http://schemas.microsoft.com/office/drawing/2014/main" id="{DBE956D2-52F1-41FF-8A6C-F4BF96CC52D1}"/>
              </a:ext>
            </a:extLst>
          </p:cNvPr>
          <p:cNvPicPr>
            <a:picLocks noGrp="1" noChangeAspect="1"/>
          </p:cNvPicPr>
          <p:nvPr>
            <p:ph sz="quarter" idx="4"/>
          </p:nvPr>
        </p:nvPicPr>
        <p:blipFill>
          <a:blip r:embed="rId4"/>
          <a:stretch>
            <a:fillRect/>
          </a:stretch>
        </p:blipFill>
        <p:spPr>
          <a:xfrm>
            <a:off x="6096000" y="2361532"/>
            <a:ext cx="4937125" cy="2670340"/>
          </a:xfrm>
        </p:spPr>
      </p:pic>
      <p:sp>
        <p:nvSpPr>
          <p:cNvPr id="4" name="Date Placeholder 3">
            <a:extLst>
              <a:ext uri="{FF2B5EF4-FFF2-40B4-BE49-F238E27FC236}">
                <a16:creationId xmlns:a16="http://schemas.microsoft.com/office/drawing/2014/main" id="{3E228C2D-2550-4298-967D-C4676C815233}"/>
              </a:ext>
            </a:extLst>
          </p:cNvPr>
          <p:cNvSpPr>
            <a:spLocks noGrp="1"/>
          </p:cNvSpPr>
          <p:nvPr>
            <p:ph type="dt" sz="half" idx="10"/>
          </p:nvPr>
        </p:nvSpPr>
        <p:spPr/>
        <p:txBody>
          <a:bodyPr/>
          <a:lstStyle/>
          <a:p>
            <a:r>
              <a:rPr lang="en-US"/>
              <a:t>WCNC 2019</a:t>
            </a:r>
            <a:endParaRPr lang="en-US" dirty="0"/>
          </a:p>
        </p:txBody>
      </p:sp>
      <p:sp>
        <p:nvSpPr>
          <p:cNvPr id="5" name="Footer Placeholder 4">
            <a:extLst>
              <a:ext uri="{FF2B5EF4-FFF2-40B4-BE49-F238E27FC236}">
                <a16:creationId xmlns:a16="http://schemas.microsoft.com/office/drawing/2014/main" id="{D81840BF-6B62-4C34-93B4-8AB3440812CE}"/>
              </a:ext>
            </a:extLst>
          </p:cNvPr>
          <p:cNvSpPr>
            <a:spLocks noGrp="1"/>
          </p:cNvSpPr>
          <p:nvPr>
            <p:ph type="ftr" sz="quarter" idx="11"/>
          </p:nvPr>
        </p:nvSpPr>
        <p:spPr/>
        <p:txBody>
          <a:bodyPr/>
          <a:lstStyle/>
          <a:p>
            <a:r>
              <a:rPr lang="en-US" dirty="0"/>
              <a:t>thirasara.14@cse.mrt.ac.lk</a:t>
            </a:r>
          </a:p>
        </p:txBody>
      </p:sp>
      <p:sp>
        <p:nvSpPr>
          <p:cNvPr id="6" name="Slide Number Placeholder 5">
            <a:extLst>
              <a:ext uri="{FF2B5EF4-FFF2-40B4-BE49-F238E27FC236}">
                <a16:creationId xmlns:a16="http://schemas.microsoft.com/office/drawing/2014/main" id="{D8DA5A13-BE77-442C-9B54-1966E19D3A87}"/>
              </a:ext>
            </a:extLst>
          </p:cNvPr>
          <p:cNvSpPr>
            <a:spLocks noGrp="1"/>
          </p:cNvSpPr>
          <p:nvPr>
            <p:ph type="sldNum" sz="quarter" idx="12"/>
          </p:nvPr>
        </p:nvSpPr>
        <p:spPr/>
        <p:txBody>
          <a:bodyPr/>
          <a:lstStyle/>
          <a:p>
            <a:fld id="{6113E31D-E2AB-40D1-8B51-AFA5AFEF393A}" type="slidenum">
              <a:rPr lang="en-US" smtClean="0"/>
              <a:t>14</a:t>
            </a:fld>
            <a:endParaRPr lang="en-US" dirty="0"/>
          </a:p>
        </p:txBody>
      </p:sp>
      <p:sp>
        <p:nvSpPr>
          <p:cNvPr id="16" name="TextBox 15">
            <a:extLst>
              <a:ext uri="{FF2B5EF4-FFF2-40B4-BE49-F238E27FC236}">
                <a16:creationId xmlns:a16="http://schemas.microsoft.com/office/drawing/2014/main" id="{515F1B3B-5B44-40FC-9E29-44EEB2D6342A}"/>
              </a:ext>
            </a:extLst>
          </p:cNvPr>
          <p:cNvSpPr txBox="1"/>
          <p:nvPr/>
        </p:nvSpPr>
        <p:spPr>
          <a:xfrm>
            <a:off x="1365170" y="4953091"/>
            <a:ext cx="9987280" cy="1323439"/>
          </a:xfrm>
          <a:prstGeom prst="rect">
            <a:avLst/>
          </a:prstGeom>
          <a:noFill/>
        </p:spPr>
        <p:txBody>
          <a:bodyPr wrap="square" rtlCol="0">
            <a:spAutoFit/>
          </a:bodyPr>
          <a:lstStyle/>
          <a:p>
            <a:pPr marL="285750" indent="-285750" fontAlgn="base">
              <a:buFont typeface="Wingdings" panose="05000000000000000000" pitchFamily="2" charset="2"/>
              <a:buChar char="§"/>
            </a:pPr>
            <a:r>
              <a:rPr lang="en-US" sz="2000" dirty="0"/>
              <a:t>Latency and Throughput of FCFS leasing transactions with varying no of concurrent requests</a:t>
            </a:r>
          </a:p>
          <a:p>
            <a:pPr marL="285750" indent="-285750" fontAlgn="base">
              <a:buFont typeface="Wingdings" panose="05000000000000000000" pitchFamily="2" charset="2"/>
              <a:buChar char="§"/>
            </a:pPr>
            <a:r>
              <a:rPr lang="en-US" sz="2000" dirty="0"/>
              <a:t>With the increasement of no of requests Latency Saturates while throughput increases</a:t>
            </a:r>
          </a:p>
          <a:p>
            <a:pPr marL="285750" indent="-285750" fontAlgn="base">
              <a:buFont typeface="Wingdings" panose="05000000000000000000" pitchFamily="2" charset="2"/>
              <a:buChar char="§"/>
            </a:pPr>
            <a:r>
              <a:rPr lang="en-US" sz="2000" dirty="0"/>
              <a:t>Baseline : basic transactions to update the state of the blockchain (transferring virtual currency from one user to another)</a:t>
            </a:r>
          </a:p>
        </p:txBody>
      </p:sp>
    </p:spTree>
    <p:extLst>
      <p:ext uri="{BB962C8B-B14F-4D97-AF65-F5344CB8AC3E}">
        <p14:creationId xmlns:p14="http://schemas.microsoft.com/office/powerpoint/2010/main" val="3549572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BB024C2-C9D6-4B51-8160-0CC2D0020C57}"/>
              </a:ext>
            </a:extLst>
          </p:cNvPr>
          <p:cNvSpPr>
            <a:spLocks noGrp="1"/>
          </p:cNvSpPr>
          <p:nvPr>
            <p:ph type="title"/>
          </p:nvPr>
        </p:nvSpPr>
        <p:spPr/>
        <p:txBody>
          <a:bodyPr/>
          <a:lstStyle/>
          <a:p>
            <a:r>
              <a:rPr lang="en-US" b="1" dirty="0"/>
              <a:t>Results and Performance Analysis Contd.</a:t>
            </a:r>
            <a:endParaRPr lang="en-US" dirty="0"/>
          </a:p>
        </p:txBody>
      </p:sp>
      <p:sp>
        <p:nvSpPr>
          <p:cNvPr id="11" name="Content Placeholder 10">
            <a:extLst>
              <a:ext uri="{FF2B5EF4-FFF2-40B4-BE49-F238E27FC236}">
                <a16:creationId xmlns:a16="http://schemas.microsoft.com/office/drawing/2014/main" id="{CCE05E22-B1F9-40C5-B01A-3A38D6B707E5}"/>
              </a:ext>
            </a:extLst>
          </p:cNvPr>
          <p:cNvSpPr>
            <a:spLocks noGrp="1"/>
          </p:cNvSpPr>
          <p:nvPr>
            <p:ph idx="1"/>
          </p:nvPr>
        </p:nvSpPr>
        <p:spPr/>
        <p:txBody>
          <a:bodyPr/>
          <a:lstStyle/>
          <a:p>
            <a:pPr marL="0" indent="0">
              <a:lnSpc>
                <a:spcPct val="200000"/>
              </a:lnSpc>
              <a:buNone/>
            </a:pPr>
            <a:r>
              <a:rPr lang="en-US" dirty="0">
                <a:solidFill>
                  <a:schemeClr val="accent2">
                    <a:lumMod val="60000"/>
                    <a:lumOff val="40000"/>
                  </a:schemeClr>
                </a:solidFill>
              </a:rPr>
              <a:t>SCALABILITY</a:t>
            </a:r>
          </a:p>
          <a:p>
            <a:endParaRPr lang="en-US" dirty="0"/>
          </a:p>
        </p:txBody>
      </p:sp>
      <p:sp>
        <p:nvSpPr>
          <p:cNvPr id="7" name="Date Placeholder 6">
            <a:extLst>
              <a:ext uri="{FF2B5EF4-FFF2-40B4-BE49-F238E27FC236}">
                <a16:creationId xmlns:a16="http://schemas.microsoft.com/office/drawing/2014/main" id="{788B6B92-032C-4352-A9D4-AC6312483B78}"/>
              </a:ext>
            </a:extLst>
          </p:cNvPr>
          <p:cNvSpPr>
            <a:spLocks noGrp="1"/>
          </p:cNvSpPr>
          <p:nvPr>
            <p:ph type="dt" sz="half" idx="10"/>
          </p:nvPr>
        </p:nvSpPr>
        <p:spPr/>
        <p:txBody>
          <a:bodyPr/>
          <a:lstStyle/>
          <a:p>
            <a:r>
              <a:rPr lang="en-US"/>
              <a:t>WCNC 2019</a:t>
            </a:r>
            <a:endParaRPr lang="en-US" dirty="0"/>
          </a:p>
        </p:txBody>
      </p:sp>
      <p:sp>
        <p:nvSpPr>
          <p:cNvPr id="8" name="Footer Placeholder 7">
            <a:extLst>
              <a:ext uri="{FF2B5EF4-FFF2-40B4-BE49-F238E27FC236}">
                <a16:creationId xmlns:a16="http://schemas.microsoft.com/office/drawing/2014/main" id="{1AE3129A-37E7-4776-AFC4-2F93874C64E3}"/>
              </a:ext>
            </a:extLst>
          </p:cNvPr>
          <p:cNvSpPr>
            <a:spLocks noGrp="1"/>
          </p:cNvSpPr>
          <p:nvPr>
            <p:ph type="ftr" sz="quarter" idx="11"/>
          </p:nvPr>
        </p:nvSpPr>
        <p:spPr/>
        <p:txBody>
          <a:bodyPr/>
          <a:lstStyle/>
          <a:p>
            <a:r>
              <a:rPr lang="en-US" dirty="0"/>
              <a:t>thirasara.14@cse.mrt.ac.lk</a:t>
            </a:r>
          </a:p>
        </p:txBody>
      </p:sp>
      <p:sp>
        <p:nvSpPr>
          <p:cNvPr id="9" name="Slide Number Placeholder 8">
            <a:extLst>
              <a:ext uri="{FF2B5EF4-FFF2-40B4-BE49-F238E27FC236}">
                <a16:creationId xmlns:a16="http://schemas.microsoft.com/office/drawing/2014/main" id="{4C2A1395-B925-4CFD-9F37-60F63979237C}"/>
              </a:ext>
            </a:extLst>
          </p:cNvPr>
          <p:cNvSpPr>
            <a:spLocks noGrp="1"/>
          </p:cNvSpPr>
          <p:nvPr>
            <p:ph type="sldNum" sz="quarter" idx="12"/>
          </p:nvPr>
        </p:nvSpPr>
        <p:spPr/>
        <p:txBody>
          <a:bodyPr/>
          <a:lstStyle/>
          <a:p>
            <a:fld id="{4FAB73BC-B049-4115-A692-8D63A059BFB8}" type="slidenum">
              <a:rPr lang="en-US" smtClean="0"/>
              <a:t>15</a:t>
            </a:fld>
            <a:endParaRPr lang="en-US" dirty="0"/>
          </a:p>
        </p:txBody>
      </p:sp>
      <p:pic>
        <p:nvPicPr>
          <p:cNvPr id="13" name="Picture 12">
            <a:extLst>
              <a:ext uri="{FF2B5EF4-FFF2-40B4-BE49-F238E27FC236}">
                <a16:creationId xmlns:a16="http://schemas.microsoft.com/office/drawing/2014/main" id="{CE3F5496-7D1D-495D-957F-4E31D68456DD}"/>
              </a:ext>
            </a:extLst>
          </p:cNvPr>
          <p:cNvPicPr>
            <a:picLocks noChangeAspect="1"/>
          </p:cNvPicPr>
          <p:nvPr/>
        </p:nvPicPr>
        <p:blipFill>
          <a:blip r:embed="rId3"/>
          <a:stretch>
            <a:fillRect/>
          </a:stretch>
        </p:blipFill>
        <p:spPr>
          <a:xfrm>
            <a:off x="878147" y="2644605"/>
            <a:ext cx="5616076" cy="2742857"/>
          </a:xfrm>
          <a:prstGeom prst="rect">
            <a:avLst/>
          </a:prstGeom>
        </p:spPr>
      </p:pic>
      <p:sp>
        <p:nvSpPr>
          <p:cNvPr id="14" name="TextBox 13">
            <a:extLst>
              <a:ext uri="{FF2B5EF4-FFF2-40B4-BE49-F238E27FC236}">
                <a16:creationId xmlns:a16="http://schemas.microsoft.com/office/drawing/2014/main" id="{5798507B-2B05-41A8-A598-14ECBA128BD9}"/>
              </a:ext>
            </a:extLst>
          </p:cNvPr>
          <p:cNvSpPr txBox="1"/>
          <p:nvPr/>
        </p:nvSpPr>
        <p:spPr>
          <a:xfrm>
            <a:off x="7171362" y="2328051"/>
            <a:ext cx="3984318" cy="2831544"/>
          </a:xfrm>
          <a:prstGeom prst="rect">
            <a:avLst/>
          </a:prstGeom>
          <a:noFill/>
        </p:spPr>
        <p:txBody>
          <a:bodyPr wrap="square" rtlCol="0">
            <a:spAutoFit/>
          </a:bodyPr>
          <a:lstStyle/>
          <a:p>
            <a:pPr marL="285750" indent="-285750" fontAlgn="base">
              <a:buFont typeface="Wingdings" panose="05000000000000000000" pitchFamily="2" charset="2"/>
              <a:buChar char="§"/>
            </a:pPr>
            <a:r>
              <a:rPr lang="en-US" sz="2000" dirty="0"/>
              <a:t>Latency for 50 concurrent transactions is measured while varying no of miners</a:t>
            </a:r>
          </a:p>
          <a:p>
            <a:pPr marL="285750" indent="-285750" fontAlgn="base">
              <a:buFont typeface="Wingdings" panose="05000000000000000000" pitchFamily="2" charset="2"/>
              <a:buChar char="§"/>
            </a:pPr>
            <a:r>
              <a:rPr lang="en-US" sz="2000" dirty="0"/>
              <a:t>Latency reduced when no of miners increased</a:t>
            </a:r>
          </a:p>
          <a:p>
            <a:pPr marL="285750" indent="-285750" fontAlgn="base">
              <a:buFont typeface="Wingdings" panose="05000000000000000000" pitchFamily="2" charset="2"/>
              <a:buChar char="§"/>
            </a:pPr>
            <a:r>
              <a:rPr lang="en-US" sz="2000" dirty="0"/>
              <a:t>Transaction validation process speed up because of computational power increase</a:t>
            </a:r>
          </a:p>
          <a:p>
            <a:endParaRPr lang="en-US" dirty="0"/>
          </a:p>
        </p:txBody>
      </p:sp>
    </p:spTree>
    <p:extLst>
      <p:ext uri="{BB962C8B-B14F-4D97-AF65-F5344CB8AC3E}">
        <p14:creationId xmlns:p14="http://schemas.microsoft.com/office/powerpoint/2010/main" val="19570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E9595-D886-4523-B3BE-69D51659C60B}"/>
              </a:ext>
            </a:extLst>
          </p:cNvPr>
          <p:cNvSpPr>
            <a:spLocks noGrp="1"/>
          </p:cNvSpPr>
          <p:nvPr>
            <p:ph type="title"/>
          </p:nvPr>
        </p:nvSpPr>
        <p:spPr/>
        <p:txBody>
          <a:bodyPr/>
          <a:lstStyle/>
          <a:p>
            <a:r>
              <a:rPr lang="en-US" b="1" dirty="0"/>
              <a:t>Summary</a:t>
            </a:r>
          </a:p>
        </p:txBody>
      </p:sp>
      <p:sp>
        <p:nvSpPr>
          <p:cNvPr id="3" name="Content Placeholder 2">
            <a:extLst>
              <a:ext uri="{FF2B5EF4-FFF2-40B4-BE49-F238E27FC236}">
                <a16:creationId xmlns:a16="http://schemas.microsoft.com/office/drawing/2014/main" id="{98B08FEF-47D8-4C13-A320-FF43672411D2}"/>
              </a:ext>
            </a:extLst>
          </p:cNvPr>
          <p:cNvSpPr>
            <a:spLocks noGrp="1"/>
          </p:cNvSpPr>
          <p:nvPr>
            <p:ph idx="1"/>
          </p:nvPr>
        </p:nvSpPr>
        <p:spPr/>
        <p:txBody>
          <a:bodyPr>
            <a:normAutofit fontScale="92500" lnSpcReduction="10000"/>
          </a:bodyPr>
          <a:lstStyle/>
          <a:p>
            <a:pPr>
              <a:buFont typeface="Wingdings" panose="05000000000000000000" pitchFamily="2" charset="2"/>
              <a:buChar char="§"/>
            </a:pPr>
            <a:r>
              <a:rPr lang="en-US" dirty="0"/>
              <a:t> </a:t>
            </a:r>
            <a:r>
              <a:rPr lang="en-US" sz="2400" dirty="0"/>
              <a:t>Proposed a token-based dynamic spectrum sharing platform using Blockchain and Smart Contract technologies</a:t>
            </a:r>
          </a:p>
          <a:p>
            <a:pPr>
              <a:buFont typeface="Wingdings" panose="05000000000000000000" pitchFamily="2" charset="2"/>
              <a:buChar char="§"/>
            </a:pPr>
            <a:r>
              <a:rPr lang="en-US" sz="2400" dirty="0"/>
              <a:t> Enhances the efficient use of the spectrum while enabling advertising and sensing based dynamic spectrum sharing by primary and secondary users</a:t>
            </a:r>
          </a:p>
          <a:p>
            <a:pPr>
              <a:buFont typeface="Wingdings" panose="05000000000000000000" pitchFamily="2" charset="2"/>
              <a:buChar char="§"/>
            </a:pPr>
            <a:r>
              <a:rPr lang="en-US" sz="2400" dirty="0"/>
              <a:t> Blockchain and smart contracts increase the trust on the system and ensures both PUs and SUs share the spectrum as per regulations coded into the platform</a:t>
            </a:r>
          </a:p>
          <a:p>
            <a:pPr>
              <a:buFont typeface="Wingdings" panose="05000000000000000000" pitchFamily="2" charset="2"/>
              <a:buChar char="§"/>
            </a:pPr>
            <a:r>
              <a:rPr lang="en-US" sz="2400" dirty="0"/>
              <a:t> Enables license transfer and verification without the mediation of a trusted third party</a:t>
            </a:r>
          </a:p>
          <a:p>
            <a:pPr>
              <a:buFont typeface="Wingdings" panose="05000000000000000000" pitchFamily="2" charset="2"/>
              <a:buChar char="§"/>
            </a:pPr>
            <a:r>
              <a:rPr lang="en-US" sz="2400" dirty="0"/>
              <a:t> </a:t>
            </a:r>
            <a:r>
              <a:rPr lang="en-US" sz="2400" dirty="0" err="1"/>
              <a:t>PoC</a:t>
            </a:r>
            <a:r>
              <a:rPr lang="en-US" sz="2400" dirty="0"/>
              <a:t> achieves more than eight transactions per second even with modest hardware </a:t>
            </a:r>
          </a:p>
          <a:p>
            <a:pPr>
              <a:buFont typeface="Wingdings" panose="05000000000000000000" pitchFamily="2" charset="2"/>
              <a:buChar char="§"/>
            </a:pPr>
            <a:r>
              <a:rPr lang="en-US" sz="2400" dirty="0"/>
              <a:t> Due to the relatively high latency introduced by the blockchain mining process, the proposed platform is desirable for DSA in use cases like CBRS and IEEE 802.22 WRAN, where spectrum sharing is relatively long lived and into the future.</a:t>
            </a:r>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4" name="Date Placeholder 3">
            <a:extLst>
              <a:ext uri="{FF2B5EF4-FFF2-40B4-BE49-F238E27FC236}">
                <a16:creationId xmlns:a16="http://schemas.microsoft.com/office/drawing/2014/main" id="{92EED3F4-EFA2-427B-98FE-C7A2C5839EC3}"/>
              </a:ext>
            </a:extLst>
          </p:cNvPr>
          <p:cNvSpPr>
            <a:spLocks noGrp="1"/>
          </p:cNvSpPr>
          <p:nvPr>
            <p:ph type="dt" sz="half" idx="10"/>
          </p:nvPr>
        </p:nvSpPr>
        <p:spPr/>
        <p:txBody>
          <a:bodyPr/>
          <a:lstStyle/>
          <a:p>
            <a:r>
              <a:rPr lang="en-US"/>
              <a:t>WCNC 2019</a:t>
            </a:r>
            <a:endParaRPr lang="en-US" dirty="0"/>
          </a:p>
        </p:txBody>
      </p:sp>
      <p:sp>
        <p:nvSpPr>
          <p:cNvPr id="5" name="Footer Placeholder 4">
            <a:extLst>
              <a:ext uri="{FF2B5EF4-FFF2-40B4-BE49-F238E27FC236}">
                <a16:creationId xmlns:a16="http://schemas.microsoft.com/office/drawing/2014/main" id="{FD1CAC06-90DF-43B2-B7F9-BB2A31E9227E}"/>
              </a:ext>
            </a:extLst>
          </p:cNvPr>
          <p:cNvSpPr>
            <a:spLocks noGrp="1"/>
          </p:cNvSpPr>
          <p:nvPr>
            <p:ph type="ftr" sz="quarter" idx="11"/>
          </p:nvPr>
        </p:nvSpPr>
        <p:spPr/>
        <p:txBody>
          <a:bodyPr/>
          <a:lstStyle/>
          <a:p>
            <a:r>
              <a:rPr lang="en-US" dirty="0"/>
              <a:t>thirasara.14@cse.mrt.ac.lk</a:t>
            </a:r>
          </a:p>
        </p:txBody>
      </p:sp>
      <p:sp>
        <p:nvSpPr>
          <p:cNvPr id="6" name="Slide Number Placeholder 5">
            <a:extLst>
              <a:ext uri="{FF2B5EF4-FFF2-40B4-BE49-F238E27FC236}">
                <a16:creationId xmlns:a16="http://schemas.microsoft.com/office/drawing/2014/main" id="{0ED9E8FA-3B05-40DF-A903-EFC0DB662596}"/>
              </a:ext>
            </a:extLst>
          </p:cNvPr>
          <p:cNvSpPr>
            <a:spLocks noGrp="1"/>
          </p:cNvSpPr>
          <p:nvPr>
            <p:ph type="sldNum" sz="quarter" idx="12"/>
          </p:nvPr>
        </p:nvSpPr>
        <p:spPr/>
        <p:txBody>
          <a:bodyPr/>
          <a:lstStyle/>
          <a:p>
            <a:fld id="{6113E31D-E2AB-40D1-8B51-AFA5AFEF393A}" type="slidenum">
              <a:rPr lang="en-US" smtClean="0"/>
              <a:t>16</a:t>
            </a:fld>
            <a:endParaRPr lang="en-US" dirty="0"/>
          </a:p>
        </p:txBody>
      </p:sp>
    </p:spTree>
    <p:extLst>
      <p:ext uri="{BB962C8B-B14F-4D97-AF65-F5344CB8AC3E}">
        <p14:creationId xmlns:p14="http://schemas.microsoft.com/office/powerpoint/2010/main" val="1214335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3AF97A-8F90-403E-9918-C93C356C1FEB}"/>
              </a:ext>
            </a:extLst>
          </p:cNvPr>
          <p:cNvSpPr>
            <a:spLocks noGrp="1"/>
          </p:cNvSpPr>
          <p:nvPr>
            <p:ph type="dt" sz="half" idx="10"/>
          </p:nvPr>
        </p:nvSpPr>
        <p:spPr>
          <a:xfrm>
            <a:off x="1097280" y="6459785"/>
            <a:ext cx="2472271" cy="365125"/>
          </a:xfrm>
        </p:spPr>
        <p:txBody>
          <a:bodyPr/>
          <a:lstStyle/>
          <a:p>
            <a:r>
              <a:rPr lang="en-US"/>
              <a:t>WCNC 2019</a:t>
            </a:r>
            <a:endParaRPr lang="en-US" dirty="0"/>
          </a:p>
        </p:txBody>
      </p:sp>
      <p:sp>
        <p:nvSpPr>
          <p:cNvPr id="5" name="Footer Placeholder 4">
            <a:extLst>
              <a:ext uri="{FF2B5EF4-FFF2-40B4-BE49-F238E27FC236}">
                <a16:creationId xmlns:a16="http://schemas.microsoft.com/office/drawing/2014/main" id="{67CF8A3B-727D-42DB-A214-24AA7D009DC3}"/>
              </a:ext>
            </a:extLst>
          </p:cNvPr>
          <p:cNvSpPr>
            <a:spLocks noGrp="1"/>
          </p:cNvSpPr>
          <p:nvPr>
            <p:ph type="ftr" sz="quarter" idx="11"/>
          </p:nvPr>
        </p:nvSpPr>
        <p:spPr>
          <a:xfrm>
            <a:off x="3686185" y="6459785"/>
            <a:ext cx="4822804" cy="365125"/>
          </a:xfrm>
        </p:spPr>
        <p:txBody>
          <a:bodyPr/>
          <a:lstStyle/>
          <a:p>
            <a:r>
              <a:rPr lang="en-US" dirty="0"/>
              <a:t>thirasara.14@cse.mrt.ac.lk</a:t>
            </a:r>
          </a:p>
        </p:txBody>
      </p:sp>
      <p:sp>
        <p:nvSpPr>
          <p:cNvPr id="6" name="Slide Number Placeholder 5">
            <a:extLst>
              <a:ext uri="{FF2B5EF4-FFF2-40B4-BE49-F238E27FC236}">
                <a16:creationId xmlns:a16="http://schemas.microsoft.com/office/drawing/2014/main" id="{D78C30BE-B418-4714-8313-6BB98DAFA927}"/>
              </a:ext>
            </a:extLst>
          </p:cNvPr>
          <p:cNvSpPr>
            <a:spLocks noGrp="1"/>
          </p:cNvSpPr>
          <p:nvPr>
            <p:ph type="sldNum" sz="quarter" idx="12"/>
          </p:nvPr>
        </p:nvSpPr>
        <p:spPr>
          <a:xfrm>
            <a:off x="9900458" y="6459785"/>
            <a:ext cx="1312025" cy="365125"/>
          </a:xfrm>
        </p:spPr>
        <p:txBody>
          <a:bodyPr/>
          <a:lstStyle/>
          <a:p>
            <a:fld id="{6113E31D-E2AB-40D1-8B51-AFA5AFEF393A}" type="slidenum">
              <a:rPr lang="en-US" smtClean="0"/>
              <a:t>17</a:t>
            </a:fld>
            <a:endParaRPr lang="en-US" dirty="0"/>
          </a:p>
        </p:txBody>
      </p:sp>
      <p:sp>
        <p:nvSpPr>
          <p:cNvPr id="10" name="TextBox 9">
            <a:extLst>
              <a:ext uri="{FF2B5EF4-FFF2-40B4-BE49-F238E27FC236}">
                <a16:creationId xmlns:a16="http://schemas.microsoft.com/office/drawing/2014/main" id="{3A4C39BE-A016-4ED2-8757-49C0D8C6B47B}"/>
              </a:ext>
            </a:extLst>
          </p:cNvPr>
          <p:cNvSpPr txBox="1"/>
          <p:nvPr/>
        </p:nvSpPr>
        <p:spPr>
          <a:xfrm>
            <a:off x="3569552" y="2409825"/>
            <a:ext cx="4650524" cy="1323439"/>
          </a:xfrm>
          <a:prstGeom prst="rect">
            <a:avLst/>
          </a:prstGeom>
          <a:noFill/>
        </p:spPr>
        <p:txBody>
          <a:bodyPr wrap="square" rtlCol="0">
            <a:spAutoFit/>
          </a:bodyPr>
          <a:lstStyle/>
          <a:p>
            <a:pPr algn="ctr"/>
            <a:r>
              <a:rPr lang="en-US" sz="8000" b="1">
                <a:latin typeface="+mj-lt"/>
              </a:rPr>
              <a:t>Thank you!</a:t>
            </a:r>
            <a:endParaRPr lang="en-US" sz="8000" b="1" dirty="0">
              <a:latin typeface="+mj-lt"/>
            </a:endParaRPr>
          </a:p>
        </p:txBody>
      </p:sp>
    </p:spTree>
    <p:extLst>
      <p:ext uri="{BB962C8B-B14F-4D97-AF65-F5344CB8AC3E}">
        <p14:creationId xmlns:p14="http://schemas.microsoft.com/office/powerpoint/2010/main" val="1850345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F4F35-C86E-4112-AF9C-3FF2CD0F288F}"/>
              </a:ext>
            </a:extLst>
          </p:cNvPr>
          <p:cNvSpPr>
            <a:spLocks noGrp="1"/>
          </p:cNvSpPr>
          <p:nvPr>
            <p:ph type="title"/>
          </p:nvPr>
        </p:nvSpPr>
        <p:spPr/>
        <p:txBody>
          <a:bodyPr/>
          <a:lstStyle/>
          <a:p>
            <a:r>
              <a:rPr lang="en-US" b="1" dirty="0"/>
              <a:t>Contribution</a:t>
            </a:r>
          </a:p>
        </p:txBody>
      </p:sp>
      <p:sp>
        <p:nvSpPr>
          <p:cNvPr id="3" name="Date Placeholder 2">
            <a:extLst>
              <a:ext uri="{FF2B5EF4-FFF2-40B4-BE49-F238E27FC236}">
                <a16:creationId xmlns:a16="http://schemas.microsoft.com/office/drawing/2014/main" id="{BE8E2B1E-4B5F-46D7-A203-523A297299CD}"/>
              </a:ext>
            </a:extLst>
          </p:cNvPr>
          <p:cNvSpPr>
            <a:spLocks noGrp="1"/>
          </p:cNvSpPr>
          <p:nvPr>
            <p:ph type="dt" sz="half" idx="10"/>
          </p:nvPr>
        </p:nvSpPr>
        <p:spPr/>
        <p:txBody>
          <a:bodyPr/>
          <a:lstStyle/>
          <a:p>
            <a:r>
              <a:rPr lang="en-US"/>
              <a:t>WCNC 2019</a:t>
            </a:r>
            <a:endParaRPr lang="en-US" dirty="0"/>
          </a:p>
        </p:txBody>
      </p:sp>
      <p:sp>
        <p:nvSpPr>
          <p:cNvPr id="4" name="Footer Placeholder 3">
            <a:extLst>
              <a:ext uri="{FF2B5EF4-FFF2-40B4-BE49-F238E27FC236}">
                <a16:creationId xmlns:a16="http://schemas.microsoft.com/office/drawing/2014/main" id="{C96B2EA5-6B3F-4AB3-969A-76DFA99656FE}"/>
              </a:ext>
            </a:extLst>
          </p:cNvPr>
          <p:cNvSpPr>
            <a:spLocks noGrp="1"/>
          </p:cNvSpPr>
          <p:nvPr>
            <p:ph type="ftr" sz="quarter" idx="11"/>
          </p:nvPr>
        </p:nvSpPr>
        <p:spPr/>
        <p:txBody>
          <a:bodyPr/>
          <a:lstStyle/>
          <a:p>
            <a:r>
              <a:rPr lang="en-US"/>
              <a:t>thirasara.14@cse.mrt.ac.lk</a:t>
            </a:r>
            <a:endParaRPr lang="en-US" dirty="0"/>
          </a:p>
        </p:txBody>
      </p:sp>
      <p:sp>
        <p:nvSpPr>
          <p:cNvPr id="5" name="Slide Number Placeholder 4">
            <a:extLst>
              <a:ext uri="{FF2B5EF4-FFF2-40B4-BE49-F238E27FC236}">
                <a16:creationId xmlns:a16="http://schemas.microsoft.com/office/drawing/2014/main" id="{223003DB-B389-474B-B61E-D59BC06E38C8}"/>
              </a:ext>
            </a:extLst>
          </p:cNvPr>
          <p:cNvSpPr>
            <a:spLocks noGrp="1"/>
          </p:cNvSpPr>
          <p:nvPr>
            <p:ph type="sldNum" sz="quarter" idx="12"/>
          </p:nvPr>
        </p:nvSpPr>
        <p:spPr/>
        <p:txBody>
          <a:bodyPr/>
          <a:lstStyle/>
          <a:p>
            <a:fld id="{4FAB73BC-B049-4115-A692-8D63A059BFB8}" type="slidenum">
              <a:rPr lang="en-US" smtClean="0"/>
              <a:t>2</a:t>
            </a:fld>
            <a:endParaRPr lang="en-US" dirty="0"/>
          </a:p>
        </p:txBody>
      </p:sp>
      <p:sp>
        <p:nvSpPr>
          <p:cNvPr id="7" name="TextBox 6">
            <a:extLst>
              <a:ext uri="{FF2B5EF4-FFF2-40B4-BE49-F238E27FC236}">
                <a16:creationId xmlns:a16="http://schemas.microsoft.com/office/drawing/2014/main" id="{6FC2347A-E5CF-4B60-AEFF-C23A3B5A2E5F}"/>
              </a:ext>
            </a:extLst>
          </p:cNvPr>
          <p:cNvSpPr txBox="1"/>
          <p:nvPr/>
        </p:nvSpPr>
        <p:spPr>
          <a:xfrm>
            <a:off x="1066800" y="1847956"/>
            <a:ext cx="10058400" cy="4193456"/>
          </a:xfrm>
          <a:prstGeom prst="rect">
            <a:avLst/>
          </a:prstGeom>
          <a:noFill/>
        </p:spPr>
        <p:txBody>
          <a:bodyPr wrap="square" rtlCol="0">
            <a:spAutoFit/>
          </a:bodyPr>
          <a:lstStyle/>
          <a:p>
            <a:pPr marL="285750" indent="-285750">
              <a:spcBef>
                <a:spcPts val="300"/>
              </a:spcBef>
              <a:buFont typeface="Wingdings" panose="05000000000000000000" pitchFamily="2" charset="2"/>
              <a:buChar char="ü"/>
            </a:pPr>
            <a:r>
              <a:rPr lang="en-US" sz="2400" dirty="0"/>
              <a:t>Wireless spectrum is a now a scarce resource</a:t>
            </a:r>
          </a:p>
          <a:p>
            <a:pPr marL="285750" indent="-285750">
              <a:spcBef>
                <a:spcPts val="300"/>
              </a:spcBef>
              <a:buFont typeface="Wingdings" panose="05000000000000000000" pitchFamily="2" charset="2"/>
              <a:buChar char="ü"/>
            </a:pPr>
            <a:r>
              <a:rPr lang="en-US" sz="2400" dirty="0"/>
              <a:t>Dynamic spectrum access (DSA) is a potential solution</a:t>
            </a:r>
          </a:p>
          <a:p>
            <a:pPr marL="742950" lvl="1" indent="-285750">
              <a:spcBef>
                <a:spcPts val="300"/>
              </a:spcBef>
              <a:buFont typeface="Wingdings" panose="05000000000000000000" pitchFamily="2" charset="2"/>
              <a:buChar char="ü"/>
            </a:pPr>
            <a:r>
              <a:rPr lang="en-US" sz="2000" dirty="0"/>
              <a:t>Difficult to achieve among untrusted users</a:t>
            </a:r>
          </a:p>
          <a:p>
            <a:pPr marL="742950" lvl="1" indent="-285750">
              <a:spcBef>
                <a:spcPts val="300"/>
              </a:spcBef>
              <a:buFont typeface="Wingdings" panose="05000000000000000000" pitchFamily="2" charset="2"/>
              <a:buChar char="ü"/>
            </a:pPr>
            <a:r>
              <a:rPr lang="en-US" sz="2000" dirty="0"/>
              <a:t>Compensation for primary users (PUs) while guaranteed access to secondary users (SUs)</a:t>
            </a:r>
          </a:p>
          <a:p>
            <a:pPr marL="285750" indent="-285750">
              <a:spcBef>
                <a:spcPts val="300"/>
              </a:spcBef>
              <a:buFont typeface="Wingdings" panose="05000000000000000000" pitchFamily="2" charset="2"/>
              <a:buChar char="ü"/>
            </a:pPr>
            <a:r>
              <a:rPr lang="en-US" sz="2400" dirty="0"/>
              <a:t>We propose a </a:t>
            </a:r>
            <a:r>
              <a:rPr lang="en-US" sz="2400" b="1" dirty="0"/>
              <a:t>blockchain-based</a:t>
            </a:r>
            <a:r>
              <a:rPr lang="en-US" sz="2400" dirty="0"/>
              <a:t> </a:t>
            </a:r>
            <a:r>
              <a:rPr lang="en-US" sz="2400" b="1" dirty="0"/>
              <a:t>DSA</a:t>
            </a:r>
            <a:r>
              <a:rPr lang="en-US" sz="2400" dirty="0"/>
              <a:t> platform for trusted spectrum sharing between PUs &amp; SUs</a:t>
            </a:r>
          </a:p>
          <a:p>
            <a:pPr marL="742950" lvl="1" indent="-285750">
              <a:spcBef>
                <a:spcPts val="300"/>
              </a:spcBef>
              <a:buFont typeface="Wingdings" panose="05000000000000000000" pitchFamily="2" charset="2"/>
              <a:buChar char="ü"/>
            </a:pPr>
            <a:r>
              <a:rPr lang="en-US" sz="2000" i="1" dirty="0"/>
              <a:t>A </a:t>
            </a:r>
            <a:r>
              <a:rPr lang="en-US" sz="2000" i="1" dirty="0">
                <a:solidFill>
                  <a:srgbClr val="00B050"/>
                </a:solidFill>
              </a:rPr>
              <a:t>Spectral Token</a:t>
            </a:r>
            <a:r>
              <a:rPr lang="en-US" sz="2000" dirty="0">
                <a:solidFill>
                  <a:srgbClr val="00B050"/>
                </a:solidFill>
              </a:rPr>
              <a:t> </a:t>
            </a:r>
            <a:r>
              <a:rPr lang="en-US" sz="2000" dirty="0"/>
              <a:t>resembles license to access a particular frequency band (FB)</a:t>
            </a:r>
          </a:p>
          <a:p>
            <a:pPr marL="742950" lvl="1" indent="-285750">
              <a:spcBef>
                <a:spcPts val="300"/>
              </a:spcBef>
              <a:buFont typeface="Wingdings" panose="05000000000000000000" pitchFamily="2" charset="2"/>
              <a:buChar char="ü"/>
            </a:pPr>
            <a:r>
              <a:rPr lang="en-US" sz="2000" dirty="0"/>
              <a:t>Both PU initiated &amp; SU requested spectrum sharing are supported via smart contracts</a:t>
            </a:r>
          </a:p>
          <a:p>
            <a:pPr marL="742950" lvl="1" indent="-285750">
              <a:spcBef>
                <a:spcPts val="300"/>
              </a:spcBef>
              <a:buFont typeface="Wingdings" panose="05000000000000000000" pitchFamily="2" charset="2"/>
              <a:buChar char="ü"/>
            </a:pPr>
            <a:r>
              <a:rPr lang="en-US" sz="2000" dirty="0"/>
              <a:t>Spectral tokens &amp; fees are transferred based on agreed FB, location, &amp; time</a:t>
            </a:r>
          </a:p>
          <a:p>
            <a:pPr marL="285750" indent="-285750">
              <a:spcBef>
                <a:spcPts val="300"/>
              </a:spcBef>
              <a:buFont typeface="Wingdings" panose="05000000000000000000" pitchFamily="2" charset="2"/>
              <a:buChar char="ü"/>
            </a:pPr>
            <a:r>
              <a:rPr lang="en-US" sz="2400" dirty="0"/>
              <a:t>Developed a proof of concept solution using 2.4 &amp; 5 GHz ISM bands</a:t>
            </a:r>
          </a:p>
          <a:p>
            <a:pPr marL="285750" indent="-285750">
              <a:spcBef>
                <a:spcPts val="300"/>
              </a:spcBef>
              <a:buFont typeface="Wingdings" panose="05000000000000000000" pitchFamily="2" charset="2"/>
              <a:buChar char="ü"/>
            </a:pPr>
            <a:r>
              <a:rPr lang="en-US" sz="2400" dirty="0"/>
              <a:t>Simulation results show acceptable latency &amp; throughput characteristics</a:t>
            </a:r>
          </a:p>
        </p:txBody>
      </p:sp>
    </p:spTree>
    <p:extLst>
      <p:ext uri="{BB962C8B-B14F-4D97-AF65-F5344CB8AC3E}">
        <p14:creationId xmlns:p14="http://schemas.microsoft.com/office/powerpoint/2010/main" val="55289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5512D1EE-3F61-4D8B-90E0-3A70E04DAB2C}"/>
              </a:ext>
            </a:extLst>
          </p:cNvPr>
          <p:cNvSpPr>
            <a:spLocks noGrp="1"/>
          </p:cNvSpPr>
          <p:nvPr>
            <p:ph type="title"/>
          </p:nvPr>
        </p:nvSpPr>
        <p:spPr/>
        <p:txBody>
          <a:bodyPr/>
          <a:lstStyle/>
          <a:p>
            <a:r>
              <a:rPr lang="en-US" b="1" dirty="0"/>
              <a:t>Wireless Spectrum </a:t>
            </a:r>
            <a:endParaRPr lang="en-US" dirty="0"/>
          </a:p>
        </p:txBody>
      </p:sp>
      <p:sp>
        <p:nvSpPr>
          <p:cNvPr id="32" name="Content Placeholder 2">
            <a:extLst>
              <a:ext uri="{FF2B5EF4-FFF2-40B4-BE49-F238E27FC236}">
                <a16:creationId xmlns:a16="http://schemas.microsoft.com/office/drawing/2014/main" id="{ACD79FFB-945C-4373-BC99-D75AC69DE7E5}"/>
              </a:ext>
            </a:extLst>
          </p:cNvPr>
          <p:cNvSpPr txBox="1">
            <a:spLocks/>
          </p:cNvSpPr>
          <p:nvPr/>
        </p:nvSpPr>
        <p:spPr>
          <a:xfrm>
            <a:off x="4477703" y="1960034"/>
            <a:ext cx="3358515" cy="4023360"/>
          </a:xfrm>
          <a:prstGeom prst="rect">
            <a:avLst/>
          </a:prstGeom>
          <a:solidFill>
            <a:schemeClr val="accent1">
              <a:lumMod val="60000"/>
              <a:lumOff val="40000"/>
            </a:schemeClr>
          </a:solid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2800" b="1" dirty="0"/>
              <a:t>Finite Resource</a:t>
            </a:r>
          </a:p>
          <a:p>
            <a:pPr fontAlgn="base"/>
            <a:r>
              <a:rPr lang="en-US" dirty="0"/>
              <a:t>Physics &amp; costs dictates the use of legacy frequencies in sub 6 GHz range</a:t>
            </a:r>
          </a:p>
          <a:p>
            <a:pPr fontAlgn="base"/>
            <a:r>
              <a:rPr lang="en-US" b="1" dirty="0"/>
              <a:t>Already allocated &amp; sold out</a:t>
            </a:r>
            <a:r>
              <a:rPr lang="en-US" dirty="0"/>
              <a:t>, therefore heavily </a:t>
            </a:r>
            <a:r>
              <a:rPr lang="en-US" b="1" dirty="0"/>
              <a:t>congested</a:t>
            </a:r>
            <a:endParaRPr lang="en-US" dirty="0"/>
          </a:p>
          <a:p>
            <a:r>
              <a:rPr lang="en-US" b="1" dirty="0"/>
              <a:t>High licensing cost </a:t>
            </a:r>
            <a:r>
              <a:rPr lang="en-US" dirty="0"/>
              <a:t>per frequency channel</a:t>
            </a:r>
            <a:endParaRPr lang="en-US" b="1" dirty="0"/>
          </a:p>
        </p:txBody>
      </p:sp>
      <p:sp>
        <p:nvSpPr>
          <p:cNvPr id="34" name="Content Placeholder 2">
            <a:extLst>
              <a:ext uri="{FF2B5EF4-FFF2-40B4-BE49-F238E27FC236}">
                <a16:creationId xmlns:a16="http://schemas.microsoft.com/office/drawing/2014/main" id="{F8E1A0AA-2C01-4EEE-A123-0C81F45B45C8}"/>
              </a:ext>
            </a:extLst>
          </p:cNvPr>
          <p:cNvSpPr txBox="1">
            <a:spLocks/>
          </p:cNvSpPr>
          <p:nvPr/>
        </p:nvSpPr>
        <p:spPr>
          <a:xfrm>
            <a:off x="7797165" y="1963985"/>
            <a:ext cx="3358515" cy="4023360"/>
          </a:xfrm>
          <a:prstGeom prst="rect">
            <a:avLst/>
          </a:prstGeom>
          <a:solidFill>
            <a:schemeClr val="accent1">
              <a:lumMod val="40000"/>
              <a:lumOff val="60000"/>
            </a:schemeClr>
          </a:solid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2800" b="1" dirty="0"/>
              <a:t>Underutilization</a:t>
            </a:r>
          </a:p>
          <a:p>
            <a:r>
              <a:rPr lang="en-US" dirty="0"/>
              <a:t>Static spectrum allocation policies</a:t>
            </a:r>
          </a:p>
          <a:p>
            <a:pPr lvl="1" fontAlgn="base"/>
            <a:r>
              <a:rPr lang="en-US" b="1" dirty="0"/>
              <a:t>One time or long term</a:t>
            </a:r>
            <a:r>
              <a:rPr lang="en-US" dirty="0"/>
              <a:t> </a:t>
            </a:r>
          </a:p>
          <a:p>
            <a:pPr fontAlgn="base"/>
            <a:r>
              <a:rPr lang="en-US" b="1" dirty="0"/>
              <a:t>Abundant frequency holes</a:t>
            </a:r>
            <a:r>
              <a:rPr lang="en-US" dirty="0"/>
              <a:t> or white spaces </a:t>
            </a:r>
          </a:p>
          <a:p>
            <a:pPr lvl="1" fontAlgn="base"/>
            <a:r>
              <a:rPr lang="en-US" dirty="0"/>
              <a:t>E.g., TV white spaces</a:t>
            </a:r>
          </a:p>
          <a:p>
            <a:pPr algn="ctr"/>
            <a:endParaRPr lang="en-US" b="1" dirty="0"/>
          </a:p>
        </p:txBody>
      </p:sp>
      <p:sp>
        <p:nvSpPr>
          <p:cNvPr id="35" name="Date Placeholder 34">
            <a:extLst>
              <a:ext uri="{FF2B5EF4-FFF2-40B4-BE49-F238E27FC236}">
                <a16:creationId xmlns:a16="http://schemas.microsoft.com/office/drawing/2014/main" id="{E124ADA3-3EDA-4FD8-B3FC-0D5160D39E3B}"/>
              </a:ext>
            </a:extLst>
          </p:cNvPr>
          <p:cNvSpPr>
            <a:spLocks noGrp="1"/>
          </p:cNvSpPr>
          <p:nvPr>
            <p:ph type="dt" sz="half" idx="10"/>
          </p:nvPr>
        </p:nvSpPr>
        <p:spPr/>
        <p:txBody>
          <a:bodyPr/>
          <a:lstStyle/>
          <a:p>
            <a:r>
              <a:rPr lang="en-US"/>
              <a:t>WCNC 2019</a:t>
            </a:r>
            <a:endParaRPr lang="en-US" dirty="0"/>
          </a:p>
        </p:txBody>
      </p:sp>
      <p:sp>
        <p:nvSpPr>
          <p:cNvPr id="36" name="Footer Placeholder 35">
            <a:extLst>
              <a:ext uri="{FF2B5EF4-FFF2-40B4-BE49-F238E27FC236}">
                <a16:creationId xmlns:a16="http://schemas.microsoft.com/office/drawing/2014/main" id="{C8738031-0AEA-4C4B-8A20-A65C5A511CBA}"/>
              </a:ext>
            </a:extLst>
          </p:cNvPr>
          <p:cNvSpPr>
            <a:spLocks noGrp="1"/>
          </p:cNvSpPr>
          <p:nvPr>
            <p:ph type="ftr" sz="quarter" idx="11"/>
          </p:nvPr>
        </p:nvSpPr>
        <p:spPr/>
        <p:txBody>
          <a:bodyPr/>
          <a:lstStyle/>
          <a:p>
            <a:r>
              <a:rPr lang="en-US" dirty="0"/>
              <a:t>thirasara.14@cse.mrt.ac.lk</a:t>
            </a:r>
          </a:p>
        </p:txBody>
      </p:sp>
      <p:sp>
        <p:nvSpPr>
          <p:cNvPr id="37" name="Slide Number Placeholder 36">
            <a:extLst>
              <a:ext uri="{FF2B5EF4-FFF2-40B4-BE49-F238E27FC236}">
                <a16:creationId xmlns:a16="http://schemas.microsoft.com/office/drawing/2014/main" id="{963F275D-BEFF-4BFB-A199-9CE719938930}"/>
              </a:ext>
            </a:extLst>
          </p:cNvPr>
          <p:cNvSpPr>
            <a:spLocks noGrp="1"/>
          </p:cNvSpPr>
          <p:nvPr>
            <p:ph type="sldNum" sz="quarter" idx="12"/>
          </p:nvPr>
        </p:nvSpPr>
        <p:spPr/>
        <p:txBody>
          <a:bodyPr/>
          <a:lstStyle/>
          <a:p>
            <a:fld id="{6113E31D-E2AB-40D1-8B51-AFA5AFEF393A}" type="slidenum">
              <a:rPr lang="en-US" smtClean="0"/>
              <a:t>3</a:t>
            </a:fld>
            <a:endParaRPr lang="en-US" dirty="0"/>
          </a:p>
        </p:txBody>
      </p:sp>
      <p:sp>
        <p:nvSpPr>
          <p:cNvPr id="9" name="Content Placeholder 2">
            <a:extLst>
              <a:ext uri="{FF2B5EF4-FFF2-40B4-BE49-F238E27FC236}">
                <a16:creationId xmlns:a16="http://schemas.microsoft.com/office/drawing/2014/main" id="{D132E48A-7749-4A16-8D12-F02D7AC914E1}"/>
              </a:ext>
            </a:extLst>
          </p:cNvPr>
          <p:cNvSpPr txBox="1">
            <a:spLocks/>
          </p:cNvSpPr>
          <p:nvPr/>
        </p:nvSpPr>
        <p:spPr>
          <a:xfrm>
            <a:off x="1119188" y="1960034"/>
            <a:ext cx="3358515" cy="4023360"/>
          </a:xfrm>
          <a:prstGeom prst="rect">
            <a:avLst/>
          </a:prstGeom>
          <a:solidFill>
            <a:schemeClr val="accent1">
              <a:lumMod val="40000"/>
              <a:lumOff val="60000"/>
            </a:schemeClr>
          </a:solid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800" b="1" dirty="0"/>
              <a:t>Increasing Demand</a:t>
            </a:r>
          </a:p>
          <a:p>
            <a:pPr fontAlgn="base"/>
            <a:r>
              <a:rPr lang="en-US" dirty="0"/>
              <a:t>D</a:t>
            </a:r>
            <a:r>
              <a:rPr lang="en-US" b="1" dirty="0"/>
              <a:t>emand</a:t>
            </a:r>
            <a:r>
              <a:rPr lang="en-US" dirty="0"/>
              <a:t> for mobile &amp; broadband services has grown </a:t>
            </a:r>
            <a:r>
              <a:rPr lang="en-US" b="1" dirty="0"/>
              <a:t>exponentially</a:t>
            </a:r>
            <a:r>
              <a:rPr lang="en-US" dirty="0"/>
              <a:t> over the years</a:t>
            </a:r>
          </a:p>
          <a:p>
            <a:pPr lvl="1" fontAlgn="base"/>
            <a:r>
              <a:rPr lang="en-US" dirty="0"/>
              <a:t>LTE-U &amp; LTE-LAA to conquer high demand for faster data rates</a:t>
            </a:r>
          </a:p>
          <a:p>
            <a:pPr lvl="1" fontAlgn="base"/>
            <a:r>
              <a:rPr lang="en-US" dirty="0"/>
              <a:t>Establishment of 5G communication</a:t>
            </a:r>
          </a:p>
        </p:txBody>
      </p:sp>
    </p:spTree>
    <p:extLst>
      <p:ext uri="{BB962C8B-B14F-4D97-AF65-F5344CB8AC3E}">
        <p14:creationId xmlns:p14="http://schemas.microsoft.com/office/powerpoint/2010/main" val="391497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C5A75-D46D-4C9A-837F-39178C32977D}"/>
              </a:ext>
            </a:extLst>
          </p:cNvPr>
          <p:cNvSpPr>
            <a:spLocks noGrp="1"/>
          </p:cNvSpPr>
          <p:nvPr>
            <p:ph type="title"/>
          </p:nvPr>
        </p:nvSpPr>
        <p:spPr/>
        <p:txBody>
          <a:bodyPr/>
          <a:lstStyle/>
          <a:p>
            <a:r>
              <a:rPr lang="en-US" b="1" dirty="0"/>
              <a:t>Spectrum Sharing</a:t>
            </a:r>
            <a:endParaRPr lang="en-US" dirty="0"/>
          </a:p>
        </p:txBody>
      </p:sp>
      <p:sp>
        <p:nvSpPr>
          <p:cNvPr id="6" name="Content Placeholder 8">
            <a:extLst>
              <a:ext uri="{FF2B5EF4-FFF2-40B4-BE49-F238E27FC236}">
                <a16:creationId xmlns:a16="http://schemas.microsoft.com/office/drawing/2014/main" id="{4B3A2867-2470-4C2D-85C5-6BA88F606723}"/>
              </a:ext>
            </a:extLst>
          </p:cNvPr>
          <p:cNvSpPr txBox="1">
            <a:spLocks/>
          </p:cNvSpPr>
          <p:nvPr/>
        </p:nvSpPr>
        <p:spPr>
          <a:xfrm>
            <a:off x="6217920" y="1845735"/>
            <a:ext cx="4937760" cy="4176242"/>
          </a:xfrm>
          <a:prstGeom prst="rect">
            <a:avLst/>
          </a:prstGeom>
          <a:solidFill>
            <a:schemeClr val="accent1">
              <a:lumMod val="20000"/>
              <a:lumOff val="80000"/>
            </a:schemeClr>
          </a:solidFill>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b="1" dirty="0"/>
              <a:t>Current Standards</a:t>
            </a:r>
            <a:endParaRPr lang="en-US" sz="2800" dirty="0"/>
          </a:p>
          <a:p>
            <a:pPr fontAlgn="base"/>
            <a:r>
              <a:rPr lang="en-US" sz="2400" dirty="0"/>
              <a:t>Citizen Broadband Radio Service (CBRS)</a:t>
            </a:r>
          </a:p>
          <a:p>
            <a:pPr lvl="1" fontAlgn="base"/>
            <a:r>
              <a:rPr lang="en-US" dirty="0"/>
              <a:t>Enable primary &amp; secondary user </a:t>
            </a:r>
            <a:r>
              <a:rPr lang="en-US" b="1" dirty="0"/>
              <a:t>access based on 3 priority tiers</a:t>
            </a:r>
            <a:r>
              <a:rPr lang="en-US" dirty="0"/>
              <a:t> </a:t>
            </a:r>
          </a:p>
          <a:p>
            <a:pPr lvl="1" fontAlgn="base"/>
            <a:r>
              <a:rPr lang="en-US" dirty="0"/>
              <a:t>PUs could </a:t>
            </a:r>
            <a:r>
              <a:rPr lang="en-US" b="1" dirty="0"/>
              <a:t>purchase</a:t>
            </a:r>
            <a:r>
              <a:rPr lang="en-US" dirty="0"/>
              <a:t> frequency bands from FCC via competitive bidding</a:t>
            </a:r>
          </a:p>
          <a:p>
            <a:pPr lvl="1" fontAlgn="base"/>
            <a:r>
              <a:rPr lang="en-US" dirty="0"/>
              <a:t>PUs may </a:t>
            </a:r>
            <a:r>
              <a:rPr lang="en-US" b="1" dirty="0"/>
              <a:t>lease</a:t>
            </a:r>
            <a:r>
              <a:rPr lang="en-US" dirty="0"/>
              <a:t> unused frequency bands to SUs</a:t>
            </a:r>
          </a:p>
          <a:p>
            <a:pPr fontAlgn="base"/>
            <a:r>
              <a:rPr lang="en-US" sz="2400" dirty="0"/>
              <a:t>IEEE 802.22 (WRAN)</a:t>
            </a:r>
          </a:p>
          <a:p>
            <a:pPr lvl="1" fontAlgn="base"/>
            <a:r>
              <a:rPr lang="en-US" b="1" dirty="0"/>
              <a:t>Utilize TV white spaces</a:t>
            </a:r>
            <a:r>
              <a:rPr lang="en-US" dirty="0"/>
              <a:t> using </a:t>
            </a:r>
            <a:r>
              <a:rPr lang="en-US" b="1" dirty="0"/>
              <a:t>cognitive radio capabilities</a:t>
            </a:r>
            <a:endParaRPr lang="en-US" dirty="0"/>
          </a:p>
          <a:p>
            <a:endParaRPr lang="en-US" dirty="0"/>
          </a:p>
        </p:txBody>
      </p:sp>
      <p:sp>
        <p:nvSpPr>
          <p:cNvPr id="7" name="Date Placeholder 6">
            <a:extLst>
              <a:ext uri="{FF2B5EF4-FFF2-40B4-BE49-F238E27FC236}">
                <a16:creationId xmlns:a16="http://schemas.microsoft.com/office/drawing/2014/main" id="{D3E03D83-86A1-48F4-8BF9-755AD1F4ABB5}"/>
              </a:ext>
            </a:extLst>
          </p:cNvPr>
          <p:cNvSpPr>
            <a:spLocks noGrp="1"/>
          </p:cNvSpPr>
          <p:nvPr>
            <p:ph type="dt" sz="half" idx="10"/>
          </p:nvPr>
        </p:nvSpPr>
        <p:spPr/>
        <p:txBody>
          <a:bodyPr/>
          <a:lstStyle/>
          <a:p>
            <a:r>
              <a:rPr lang="en-US"/>
              <a:t>WCNC 2019</a:t>
            </a:r>
            <a:endParaRPr lang="en-US" dirty="0"/>
          </a:p>
        </p:txBody>
      </p:sp>
      <p:sp>
        <p:nvSpPr>
          <p:cNvPr id="8" name="Footer Placeholder 7">
            <a:extLst>
              <a:ext uri="{FF2B5EF4-FFF2-40B4-BE49-F238E27FC236}">
                <a16:creationId xmlns:a16="http://schemas.microsoft.com/office/drawing/2014/main" id="{DCDD7E0A-1D52-4F5C-A4B9-2994AE38F4F2}"/>
              </a:ext>
            </a:extLst>
          </p:cNvPr>
          <p:cNvSpPr>
            <a:spLocks noGrp="1"/>
          </p:cNvSpPr>
          <p:nvPr>
            <p:ph type="ftr" sz="quarter" idx="11"/>
          </p:nvPr>
        </p:nvSpPr>
        <p:spPr/>
        <p:txBody>
          <a:bodyPr/>
          <a:lstStyle/>
          <a:p>
            <a:r>
              <a:rPr lang="en-US" dirty="0"/>
              <a:t>thirasara.14@cse.mrt.ac.lk</a:t>
            </a:r>
          </a:p>
        </p:txBody>
      </p:sp>
      <p:sp>
        <p:nvSpPr>
          <p:cNvPr id="9" name="Slide Number Placeholder 8">
            <a:extLst>
              <a:ext uri="{FF2B5EF4-FFF2-40B4-BE49-F238E27FC236}">
                <a16:creationId xmlns:a16="http://schemas.microsoft.com/office/drawing/2014/main" id="{038898C1-9D12-4E97-B62E-7AAC2EE8F368}"/>
              </a:ext>
            </a:extLst>
          </p:cNvPr>
          <p:cNvSpPr>
            <a:spLocks noGrp="1"/>
          </p:cNvSpPr>
          <p:nvPr>
            <p:ph type="sldNum" sz="quarter" idx="12"/>
          </p:nvPr>
        </p:nvSpPr>
        <p:spPr/>
        <p:txBody>
          <a:bodyPr/>
          <a:lstStyle/>
          <a:p>
            <a:fld id="{6113E31D-E2AB-40D1-8B51-AFA5AFEF393A}" type="slidenum">
              <a:rPr lang="en-US" smtClean="0"/>
              <a:t>4</a:t>
            </a:fld>
            <a:endParaRPr lang="en-US" dirty="0"/>
          </a:p>
        </p:txBody>
      </p:sp>
      <p:sp>
        <p:nvSpPr>
          <p:cNvPr id="10" name="Content Placeholder 8">
            <a:extLst>
              <a:ext uri="{FF2B5EF4-FFF2-40B4-BE49-F238E27FC236}">
                <a16:creationId xmlns:a16="http://schemas.microsoft.com/office/drawing/2014/main" id="{D938D173-5384-4CDE-972A-937B4E2A32F3}"/>
              </a:ext>
            </a:extLst>
          </p:cNvPr>
          <p:cNvSpPr txBox="1">
            <a:spLocks/>
          </p:cNvSpPr>
          <p:nvPr/>
        </p:nvSpPr>
        <p:spPr>
          <a:xfrm>
            <a:off x="1100671" y="1845735"/>
            <a:ext cx="4937760" cy="4176242"/>
          </a:xfrm>
          <a:prstGeom prst="rect">
            <a:avLst/>
          </a:prstGeom>
          <a:solidFill>
            <a:schemeClr val="accent1">
              <a:lumMod val="40000"/>
              <a:lumOff val="60000"/>
            </a:schemeClr>
          </a:solidFill>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b="1" dirty="0"/>
              <a:t>Dynamic Spectrum Access</a:t>
            </a:r>
          </a:p>
          <a:p>
            <a:pPr fontAlgn="base"/>
            <a:r>
              <a:rPr lang="en-US" sz="2400" dirty="0"/>
              <a:t>Cognitive Radio</a:t>
            </a:r>
          </a:p>
          <a:p>
            <a:pPr lvl="1" fontAlgn="base"/>
            <a:r>
              <a:rPr lang="en-US" sz="2000" dirty="0"/>
              <a:t>Transceivers can intelligently detect free channels</a:t>
            </a:r>
          </a:p>
          <a:p>
            <a:pPr lvl="1" fontAlgn="base"/>
            <a:r>
              <a:rPr lang="en-US" sz="2000" dirty="0"/>
              <a:t>Frequently jump between vacant channels</a:t>
            </a:r>
          </a:p>
          <a:p>
            <a:pPr fontAlgn="base"/>
            <a:r>
              <a:rPr lang="en-US" sz="2400" dirty="0"/>
              <a:t>Concerns around cognitive radio</a:t>
            </a:r>
          </a:p>
          <a:p>
            <a:pPr lvl="1" fontAlgn="base"/>
            <a:r>
              <a:rPr lang="en-US" sz="2000" dirty="0"/>
              <a:t>No guarantee of permissioned usage</a:t>
            </a:r>
          </a:p>
          <a:p>
            <a:pPr lvl="1" fontAlgn="base"/>
            <a:r>
              <a:rPr lang="en-US" sz="2000" dirty="0"/>
              <a:t>Lack of guaranteed payments</a:t>
            </a:r>
          </a:p>
          <a:p>
            <a:pPr lvl="1" fontAlgn="base"/>
            <a:r>
              <a:rPr lang="en-US" sz="2000" dirty="0"/>
              <a:t>Uncertainty of misuse</a:t>
            </a:r>
          </a:p>
          <a:p>
            <a:pPr lvl="1" fontAlgn="base"/>
            <a:r>
              <a:rPr lang="en-US" sz="2000" dirty="0"/>
              <a:t>High cost &amp; overhead of formal contracts</a:t>
            </a:r>
          </a:p>
          <a:p>
            <a:endParaRPr lang="en-US" sz="2800" dirty="0"/>
          </a:p>
          <a:p>
            <a:endParaRPr lang="en-US" dirty="0"/>
          </a:p>
        </p:txBody>
      </p:sp>
    </p:spTree>
    <p:extLst>
      <p:ext uri="{BB962C8B-B14F-4D97-AF65-F5344CB8AC3E}">
        <p14:creationId xmlns:p14="http://schemas.microsoft.com/office/powerpoint/2010/main" val="287567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57ACC-9CA6-414A-ABDA-7AD5937D71F4}"/>
              </a:ext>
            </a:extLst>
          </p:cNvPr>
          <p:cNvSpPr>
            <a:spLocks noGrp="1"/>
          </p:cNvSpPr>
          <p:nvPr>
            <p:ph type="title"/>
          </p:nvPr>
        </p:nvSpPr>
        <p:spPr/>
        <p:txBody>
          <a:bodyPr/>
          <a:lstStyle/>
          <a:p>
            <a:r>
              <a:rPr lang="en-US" b="1" dirty="0"/>
              <a:t>Guaranteed Spectrum Sharing for Untrusted Users</a:t>
            </a:r>
            <a:endParaRPr lang="en-US" dirty="0"/>
          </a:p>
        </p:txBody>
      </p:sp>
      <p:sp>
        <p:nvSpPr>
          <p:cNvPr id="5" name="Content Placeholder 3">
            <a:extLst>
              <a:ext uri="{FF2B5EF4-FFF2-40B4-BE49-F238E27FC236}">
                <a16:creationId xmlns:a16="http://schemas.microsoft.com/office/drawing/2014/main" id="{1321B7B3-754A-41D8-BCAA-8DF030F3E8BE}"/>
              </a:ext>
            </a:extLst>
          </p:cNvPr>
          <p:cNvSpPr txBox="1">
            <a:spLocks/>
          </p:cNvSpPr>
          <p:nvPr/>
        </p:nvSpPr>
        <p:spPr>
          <a:xfrm>
            <a:off x="6217920" y="1894115"/>
            <a:ext cx="4937760" cy="3974980"/>
          </a:xfrm>
          <a:prstGeom prst="rect">
            <a:avLst/>
          </a:prstGeom>
          <a:solidFill>
            <a:schemeClr val="accent1">
              <a:lumMod val="20000"/>
              <a:lumOff val="80000"/>
            </a:schemeClr>
          </a:solidFill>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fontAlgn="base">
              <a:buNone/>
            </a:pPr>
            <a:r>
              <a:rPr lang="en-US" sz="2800" b="1" dirty="0"/>
              <a:t>Smart Contracts</a:t>
            </a:r>
            <a:endParaRPr lang="en-US" dirty="0"/>
          </a:p>
          <a:p>
            <a:pPr fontAlgn="base">
              <a:buFont typeface="Wingdings" panose="05000000000000000000" pitchFamily="2" charset="2"/>
              <a:buChar char="§"/>
            </a:pPr>
            <a:r>
              <a:rPr lang="en-US" dirty="0"/>
              <a:t>Self-enforcing </a:t>
            </a:r>
          </a:p>
          <a:p>
            <a:pPr fontAlgn="base">
              <a:buFont typeface="Wingdings" panose="05000000000000000000" pitchFamily="2" charset="2"/>
              <a:buChar char="§"/>
            </a:pPr>
            <a:r>
              <a:rPr lang="en-US" dirty="0"/>
              <a:t> Facilitate contractual clauses digitally </a:t>
            </a:r>
          </a:p>
          <a:p>
            <a:pPr fontAlgn="base">
              <a:buFont typeface="Wingdings" panose="05000000000000000000" pitchFamily="2" charset="2"/>
              <a:buChar char="§"/>
            </a:pPr>
            <a:r>
              <a:rPr lang="en-US" dirty="0"/>
              <a:t> Helps  bidding process &amp;  transferring of assets with integrity</a:t>
            </a:r>
          </a:p>
          <a:p>
            <a:pPr fontAlgn="base">
              <a:buFont typeface="Wingdings" panose="05000000000000000000" pitchFamily="2" charset="2"/>
              <a:buChar char="§"/>
            </a:pPr>
            <a:r>
              <a:rPr lang="en-US" dirty="0"/>
              <a:t> Fast &amp; low cost</a:t>
            </a:r>
            <a:r>
              <a:rPr lang="en-US" b="1" dirty="0"/>
              <a:t> </a:t>
            </a:r>
            <a:endParaRPr lang="en-US" dirty="0"/>
          </a:p>
          <a:p>
            <a:endParaRPr lang="en-US" dirty="0"/>
          </a:p>
        </p:txBody>
      </p:sp>
      <p:pic>
        <p:nvPicPr>
          <p:cNvPr id="7" name="Picture 6">
            <a:extLst>
              <a:ext uri="{FF2B5EF4-FFF2-40B4-BE49-F238E27FC236}">
                <a16:creationId xmlns:a16="http://schemas.microsoft.com/office/drawing/2014/main" id="{CE7839A9-7673-43D7-8360-CCE300449971}"/>
              </a:ext>
            </a:extLst>
          </p:cNvPr>
          <p:cNvPicPr>
            <a:picLocks noChangeAspect="1"/>
          </p:cNvPicPr>
          <p:nvPr/>
        </p:nvPicPr>
        <p:blipFill>
          <a:blip r:embed="rId3"/>
          <a:stretch>
            <a:fillRect/>
          </a:stretch>
        </p:blipFill>
        <p:spPr>
          <a:xfrm>
            <a:off x="8505825" y="4049135"/>
            <a:ext cx="2588897" cy="1375352"/>
          </a:xfrm>
          <a:prstGeom prst="rect">
            <a:avLst/>
          </a:prstGeom>
        </p:spPr>
      </p:pic>
      <p:sp>
        <p:nvSpPr>
          <p:cNvPr id="8" name="Date Placeholder 7">
            <a:extLst>
              <a:ext uri="{FF2B5EF4-FFF2-40B4-BE49-F238E27FC236}">
                <a16:creationId xmlns:a16="http://schemas.microsoft.com/office/drawing/2014/main" id="{FE3C65C0-D8EB-4A76-A0A3-89EAC690815F}"/>
              </a:ext>
            </a:extLst>
          </p:cNvPr>
          <p:cNvSpPr>
            <a:spLocks noGrp="1"/>
          </p:cNvSpPr>
          <p:nvPr>
            <p:ph type="dt" sz="half" idx="10"/>
          </p:nvPr>
        </p:nvSpPr>
        <p:spPr/>
        <p:txBody>
          <a:bodyPr/>
          <a:lstStyle/>
          <a:p>
            <a:r>
              <a:rPr lang="en-US"/>
              <a:t>WCNC 2019</a:t>
            </a:r>
            <a:endParaRPr lang="en-US" dirty="0"/>
          </a:p>
        </p:txBody>
      </p:sp>
      <p:sp>
        <p:nvSpPr>
          <p:cNvPr id="9" name="Footer Placeholder 8">
            <a:extLst>
              <a:ext uri="{FF2B5EF4-FFF2-40B4-BE49-F238E27FC236}">
                <a16:creationId xmlns:a16="http://schemas.microsoft.com/office/drawing/2014/main" id="{6FFC0D66-4FB1-4C31-BE4D-702A21A17C81}"/>
              </a:ext>
            </a:extLst>
          </p:cNvPr>
          <p:cNvSpPr>
            <a:spLocks noGrp="1"/>
          </p:cNvSpPr>
          <p:nvPr>
            <p:ph type="ftr" sz="quarter" idx="11"/>
          </p:nvPr>
        </p:nvSpPr>
        <p:spPr/>
        <p:txBody>
          <a:bodyPr/>
          <a:lstStyle/>
          <a:p>
            <a:r>
              <a:rPr lang="en-US" dirty="0"/>
              <a:t>thirasara.14@cse.mrt.ac.lk</a:t>
            </a:r>
          </a:p>
        </p:txBody>
      </p:sp>
      <p:sp>
        <p:nvSpPr>
          <p:cNvPr id="10" name="Slide Number Placeholder 9">
            <a:extLst>
              <a:ext uri="{FF2B5EF4-FFF2-40B4-BE49-F238E27FC236}">
                <a16:creationId xmlns:a16="http://schemas.microsoft.com/office/drawing/2014/main" id="{F1FAC94B-5BA1-4238-9C03-B82DCFDDEC7A}"/>
              </a:ext>
            </a:extLst>
          </p:cNvPr>
          <p:cNvSpPr>
            <a:spLocks noGrp="1"/>
          </p:cNvSpPr>
          <p:nvPr>
            <p:ph type="sldNum" sz="quarter" idx="12"/>
          </p:nvPr>
        </p:nvSpPr>
        <p:spPr/>
        <p:txBody>
          <a:bodyPr/>
          <a:lstStyle/>
          <a:p>
            <a:fld id="{6113E31D-E2AB-40D1-8B51-AFA5AFEF393A}" type="slidenum">
              <a:rPr lang="en-US" smtClean="0"/>
              <a:t>5</a:t>
            </a:fld>
            <a:endParaRPr lang="en-US" dirty="0"/>
          </a:p>
        </p:txBody>
      </p:sp>
      <p:sp>
        <p:nvSpPr>
          <p:cNvPr id="12" name="Content Placeholder 3">
            <a:extLst>
              <a:ext uri="{FF2B5EF4-FFF2-40B4-BE49-F238E27FC236}">
                <a16:creationId xmlns:a16="http://schemas.microsoft.com/office/drawing/2014/main" id="{B5A1D6BD-A354-43ED-8252-C4C42D006D18}"/>
              </a:ext>
            </a:extLst>
          </p:cNvPr>
          <p:cNvSpPr txBox="1">
            <a:spLocks/>
          </p:cNvSpPr>
          <p:nvPr/>
        </p:nvSpPr>
        <p:spPr>
          <a:xfrm>
            <a:off x="1097278" y="1894115"/>
            <a:ext cx="4937760" cy="3974980"/>
          </a:xfrm>
          <a:prstGeom prst="rect">
            <a:avLst/>
          </a:prstGeom>
          <a:solidFill>
            <a:schemeClr val="accent1">
              <a:lumMod val="40000"/>
              <a:lumOff val="60000"/>
            </a:schemeClr>
          </a:solidFill>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fontAlgn="base">
              <a:buNone/>
            </a:pPr>
            <a:r>
              <a:rPr lang="en-US" sz="2800" b="1" dirty="0"/>
              <a:t>Blockchain</a:t>
            </a:r>
            <a:endParaRPr lang="en-US" dirty="0"/>
          </a:p>
          <a:p>
            <a:pPr fontAlgn="base">
              <a:buFont typeface="Wingdings" panose="05000000000000000000" pitchFamily="2" charset="2"/>
              <a:buChar char="§"/>
            </a:pPr>
            <a:r>
              <a:rPr lang="en-US" dirty="0"/>
              <a:t>Distributed ledger</a:t>
            </a:r>
            <a:endParaRPr lang="en-US" b="1" dirty="0"/>
          </a:p>
          <a:p>
            <a:pPr fontAlgn="base">
              <a:buFont typeface="Wingdings" panose="05000000000000000000" pitchFamily="2" charset="2"/>
              <a:buChar char="§"/>
            </a:pPr>
            <a:r>
              <a:rPr lang="en-US" b="1" dirty="0"/>
              <a:t> </a:t>
            </a:r>
            <a:r>
              <a:rPr lang="en-US" dirty="0"/>
              <a:t>Distributed consensus</a:t>
            </a:r>
            <a:endParaRPr lang="en-US" b="1" dirty="0"/>
          </a:p>
          <a:p>
            <a:pPr fontAlgn="base">
              <a:buFont typeface="Wingdings" panose="05000000000000000000" pitchFamily="2" charset="2"/>
              <a:buChar char="§"/>
            </a:pPr>
            <a:r>
              <a:rPr lang="en-US" dirty="0"/>
              <a:t> Public key cryptography &amp; hashing</a:t>
            </a:r>
            <a:endParaRPr lang="en-US" b="1" dirty="0"/>
          </a:p>
          <a:p>
            <a:pPr fontAlgn="base">
              <a:buFont typeface="Wingdings" panose="05000000000000000000" pitchFamily="2" charset="2"/>
              <a:buChar char="§"/>
            </a:pPr>
            <a:r>
              <a:rPr lang="en-US" dirty="0"/>
              <a:t> High available record keeping of transactions</a:t>
            </a:r>
            <a:endParaRPr lang="en-US" b="1" dirty="0"/>
          </a:p>
          <a:p>
            <a:pPr fontAlgn="base">
              <a:buFont typeface="Wingdings" panose="05000000000000000000" pitchFamily="2" charset="2"/>
              <a:buChar char="§"/>
            </a:pPr>
            <a:r>
              <a:rPr lang="en-US" dirty="0"/>
              <a:t> Solves the problem of trusting a third party  (</a:t>
            </a:r>
            <a:r>
              <a:rPr lang="en-US" b="1" dirty="0"/>
              <a:t>Transparency</a:t>
            </a:r>
            <a:r>
              <a:rPr lang="en-US" dirty="0"/>
              <a:t>)</a:t>
            </a:r>
          </a:p>
          <a:p>
            <a:pPr fontAlgn="base">
              <a:buFont typeface="Wingdings" panose="05000000000000000000" pitchFamily="2" charset="2"/>
              <a:buChar char="§"/>
            </a:pPr>
            <a:r>
              <a:rPr lang="en-US" b="1" dirty="0"/>
              <a:t> Faster</a:t>
            </a:r>
            <a:r>
              <a:rPr lang="en-US" dirty="0"/>
              <a:t> than doing manually</a:t>
            </a:r>
          </a:p>
          <a:p>
            <a:endParaRPr lang="en-US" dirty="0"/>
          </a:p>
        </p:txBody>
      </p:sp>
    </p:spTree>
    <p:extLst>
      <p:ext uri="{BB962C8B-B14F-4D97-AF65-F5344CB8AC3E}">
        <p14:creationId xmlns:p14="http://schemas.microsoft.com/office/powerpoint/2010/main" val="2119841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73C14DC-679C-477D-97D6-97213AC7A9E1}"/>
              </a:ext>
            </a:extLst>
          </p:cNvPr>
          <p:cNvSpPr>
            <a:spLocks noGrp="1"/>
          </p:cNvSpPr>
          <p:nvPr>
            <p:ph type="title"/>
          </p:nvPr>
        </p:nvSpPr>
        <p:spPr>
          <a:xfrm>
            <a:off x="482989" y="2469460"/>
            <a:ext cx="3084844" cy="2103875"/>
          </a:xfrm>
        </p:spPr>
        <p:txBody>
          <a:bodyPr>
            <a:normAutofit/>
          </a:bodyPr>
          <a:lstStyle/>
          <a:p>
            <a:r>
              <a:rPr lang="en-US" b="1" dirty="0">
                <a:solidFill>
                  <a:srgbClr val="FFFFFF"/>
                </a:solidFill>
              </a:rPr>
              <a:t>Proposed System Overview</a:t>
            </a:r>
          </a:p>
        </p:txBody>
      </p:sp>
      <p:sp>
        <p:nvSpPr>
          <p:cNvPr id="17" name="Rectangle 16">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Content Placeholder 4">
            <a:extLst>
              <a:ext uri="{FF2B5EF4-FFF2-40B4-BE49-F238E27FC236}">
                <a16:creationId xmlns:a16="http://schemas.microsoft.com/office/drawing/2014/main" id="{46FFFA73-E6E2-4C9A-B5A7-ECB9EFEF6857}"/>
              </a:ext>
            </a:extLst>
          </p:cNvPr>
          <p:cNvPicPr>
            <a:picLocks noChangeAspect="1"/>
          </p:cNvPicPr>
          <p:nvPr/>
        </p:nvPicPr>
        <p:blipFill>
          <a:blip r:embed="rId3"/>
          <a:stretch>
            <a:fillRect/>
          </a:stretch>
        </p:blipFill>
        <p:spPr>
          <a:xfrm>
            <a:off x="4742017" y="803241"/>
            <a:ext cx="6798082" cy="5251518"/>
          </a:xfrm>
          <a:prstGeom prst="rect">
            <a:avLst/>
          </a:prstGeom>
        </p:spPr>
      </p:pic>
      <p:sp>
        <p:nvSpPr>
          <p:cNvPr id="6" name="Date Placeholder 5">
            <a:extLst>
              <a:ext uri="{FF2B5EF4-FFF2-40B4-BE49-F238E27FC236}">
                <a16:creationId xmlns:a16="http://schemas.microsoft.com/office/drawing/2014/main" id="{41F65353-EC8F-46A3-B3D1-35E6765FB573}"/>
              </a:ext>
            </a:extLst>
          </p:cNvPr>
          <p:cNvSpPr>
            <a:spLocks noGrp="1"/>
          </p:cNvSpPr>
          <p:nvPr>
            <p:ph type="dt" sz="half" idx="10"/>
          </p:nvPr>
        </p:nvSpPr>
        <p:spPr/>
        <p:txBody>
          <a:bodyPr/>
          <a:lstStyle/>
          <a:p>
            <a:r>
              <a:rPr lang="en-US"/>
              <a:t>WCNC 2019</a:t>
            </a:r>
            <a:endParaRPr lang="en-US" dirty="0"/>
          </a:p>
        </p:txBody>
      </p:sp>
      <p:sp>
        <p:nvSpPr>
          <p:cNvPr id="7" name="Footer Placeholder 6">
            <a:extLst>
              <a:ext uri="{FF2B5EF4-FFF2-40B4-BE49-F238E27FC236}">
                <a16:creationId xmlns:a16="http://schemas.microsoft.com/office/drawing/2014/main" id="{3D9EDE81-8C58-4F6A-B375-257C6AC9EB50}"/>
              </a:ext>
            </a:extLst>
          </p:cNvPr>
          <p:cNvSpPr>
            <a:spLocks noGrp="1"/>
          </p:cNvSpPr>
          <p:nvPr>
            <p:ph type="ftr" sz="quarter" idx="11"/>
          </p:nvPr>
        </p:nvSpPr>
        <p:spPr/>
        <p:txBody>
          <a:bodyPr/>
          <a:lstStyle/>
          <a:p>
            <a:r>
              <a:rPr lang="en-US" dirty="0">
                <a:solidFill>
                  <a:schemeClr val="tx1"/>
                </a:solidFill>
              </a:rPr>
              <a:t>thirasara.14@cse.mrt.ac.lk</a:t>
            </a:r>
          </a:p>
        </p:txBody>
      </p:sp>
      <p:sp>
        <p:nvSpPr>
          <p:cNvPr id="9" name="Slide Number Placeholder 8">
            <a:extLst>
              <a:ext uri="{FF2B5EF4-FFF2-40B4-BE49-F238E27FC236}">
                <a16:creationId xmlns:a16="http://schemas.microsoft.com/office/drawing/2014/main" id="{968FE05B-B765-42A6-95A2-3583FA32E03C}"/>
              </a:ext>
            </a:extLst>
          </p:cNvPr>
          <p:cNvSpPr>
            <a:spLocks noGrp="1"/>
          </p:cNvSpPr>
          <p:nvPr>
            <p:ph type="sldNum" sz="quarter" idx="12"/>
          </p:nvPr>
        </p:nvSpPr>
        <p:spPr/>
        <p:txBody>
          <a:bodyPr/>
          <a:lstStyle/>
          <a:p>
            <a:fld id="{6113E31D-E2AB-40D1-8B51-AFA5AFEF393A}"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866397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Arrow: Down 63">
            <a:extLst>
              <a:ext uri="{FF2B5EF4-FFF2-40B4-BE49-F238E27FC236}">
                <a16:creationId xmlns:a16="http://schemas.microsoft.com/office/drawing/2014/main" id="{470DF6B4-58AB-4DDF-9A6D-5D57ECF13F59}"/>
              </a:ext>
            </a:extLst>
          </p:cNvPr>
          <p:cNvSpPr/>
          <p:nvPr/>
        </p:nvSpPr>
        <p:spPr>
          <a:xfrm rot="2921282">
            <a:off x="7094199" y="2167594"/>
            <a:ext cx="238471" cy="931684"/>
          </a:xfrm>
          <a:prstGeom prst="downArrow">
            <a:avLst>
              <a:gd name="adj1" fmla="val 50000"/>
              <a:gd name="adj2" fmla="val 28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3DB9C6-C37F-4049-864D-03CAE5F32C9B}"/>
              </a:ext>
            </a:extLst>
          </p:cNvPr>
          <p:cNvSpPr>
            <a:spLocks noGrp="1"/>
          </p:cNvSpPr>
          <p:nvPr>
            <p:ph type="title"/>
          </p:nvPr>
        </p:nvSpPr>
        <p:spPr>
          <a:xfrm>
            <a:off x="1097280" y="205323"/>
            <a:ext cx="10058400" cy="1450757"/>
          </a:xfrm>
        </p:spPr>
        <p:txBody>
          <a:bodyPr/>
          <a:lstStyle/>
          <a:p>
            <a:r>
              <a:rPr lang="en-US" b="1" dirty="0"/>
              <a:t>Spectral Token</a:t>
            </a:r>
          </a:p>
        </p:txBody>
      </p:sp>
      <p:sp>
        <p:nvSpPr>
          <p:cNvPr id="40" name="Content Placeholder 39">
            <a:extLst>
              <a:ext uri="{FF2B5EF4-FFF2-40B4-BE49-F238E27FC236}">
                <a16:creationId xmlns:a16="http://schemas.microsoft.com/office/drawing/2014/main" id="{073EEC16-8DE1-465F-A2E4-0241BCBB227E}"/>
              </a:ext>
            </a:extLst>
          </p:cNvPr>
          <p:cNvSpPr>
            <a:spLocks noGrp="1"/>
          </p:cNvSpPr>
          <p:nvPr>
            <p:ph sz="half" idx="1"/>
          </p:nvPr>
        </p:nvSpPr>
        <p:spPr>
          <a:xfrm>
            <a:off x="1097279" y="1845734"/>
            <a:ext cx="4937760" cy="4424260"/>
          </a:xfrm>
        </p:spPr>
        <p:txBody>
          <a:bodyPr>
            <a:normAutofit lnSpcReduction="10000"/>
          </a:bodyPr>
          <a:lstStyle/>
          <a:p>
            <a:pPr marL="285750" indent="-285750" fontAlgn="base">
              <a:buFont typeface="Arial" panose="020B0604020202020204" pitchFamily="34" charset="0"/>
              <a:buChar char="•"/>
            </a:pPr>
            <a:r>
              <a:rPr lang="en-US" dirty="0"/>
              <a:t>A token resembles the </a:t>
            </a:r>
            <a:r>
              <a:rPr lang="en-US" b="1" dirty="0"/>
              <a:t>license to use a frequency band</a:t>
            </a:r>
          </a:p>
          <a:p>
            <a:pPr marL="285750" indent="-285750" fontAlgn="base">
              <a:buFont typeface="Arial" panose="020B0604020202020204" pitchFamily="34" charset="0"/>
              <a:buChar char="•"/>
            </a:pPr>
            <a:r>
              <a:rPr lang="en-US" dirty="0"/>
              <a:t>Uniquely identified by: </a:t>
            </a:r>
          </a:p>
          <a:p>
            <a:pPr marL="578358" lvl="1" indent="-285750" fontAlgn="base">
              <a:buFont typeface="Arial" panose="020B0604020202020204" pitchFamily="34" charset="0"/>
              <a:buChar char="•"/>
            </a:pPr>
            <a:r>
              <a:rPr lang="en-US" sz="2000" dirty="0"/>
              <a:t>Frequency range (</a:t>
            </a:r>
            <a:r>
              <a:rPr lang="en-US" sz="2000" i="1" dirty="0" err="1">
                <a:solidFill>
                  <a:srgbClr val="00B050"/>
                </a:solidFill>
              </a:rPr>
              <a:t>startFreq</a:t>
            </a:r>
            <a:r>
              <a:rPr lang="en-US" sz="2000" dirty="0"/>
              <a:t> to </a:t>
            </a:r>
            <a:r>
              <a:rPr lang="en-US" sz="2000" i="1" dirty="0" err="1">
                <a:solidFill>
                  <a:srgbClr val="00B050"/>
                </a:solidFill>
              </a:rPr>
              <a:t>endFreq</a:t>
            </a:r>
            <a:r>
              <a:rPr lang="en-US" sz="2000" dirty="0"/>
              <a:t>)</a:t>
            </a:r>
          </a:p>
          <a:p>
            <a:pPr marL="578358" lvl="1" indent="-285750" fontAlgn="base">
              <a:buFont typeface="Arial" panose="020B0604020202020204" pitchFamily="34" charset="0"/>
              <a:buChar char="•"/>
            </a:pPr>
            <a:r>
              <a:rPr lang="en-US" sz="2000" dirty="0"/>
              <a:t>Location (Depending on how a cell is defined)</a:t>
            </a:r>
          </a:p>
          <a:p>
            <a:pPr marL="285750" indent="-285750" fontAlgn="base">
              <a:buFont typeface="Arial" panose="020B0604020202020204" pitchFamily="34" charset="0"/>
              <a:buChar char="•"/>
            </a:pPr>
            <a:r>
              <a:rPr lang="en-US" b="1" dirty="0"/>
              <a:t>Issued:</a:t>
            </a:r>
            <a:r>
              <a:rPr lang="en-US" dirty="0"/>
              <a:t> By the token contract that can only be initiated by the </a:t>
            </a:r>
            <a:r>
              <a:rPr lang="en-US" b="1" dirty="0"/>
              <a:t>authority</a:t>
            </a:r>
          </a:p>
          <a:p>
            <a:pPr marL="285750" indent="-285750" fontAlgn="base">
              <a:buFont typeface="Arial" panose="020B0604020202020204" pitchFamily="34" charset="0"/>
              <a:buChar char="•"/>
            </a:pPr>
            <a:r>
              <a:rPr lang="en-US" dirty="0"/>
              <a:t>Ensure that </a:t>
            </a:r>
            <a:r>
              <a:rPr lang="en-US" b="1" dirty="0"/>
              <a:t>interference is avoided </a:t>
            </a:r>
            <a:r>
              <a:rPr lang="en-US" dirty="0"/>
              <a:t>by enforcing sequential access</a:t>
            </a:r>
          </a:p>
          <a:p>
            <a:pPr marL="285750" indent="-285750" fontAlgn="base">
              <a:buFont typeface="Arial" panose="020B0604020202020204" pitchFamily="34" charset="0"/>
              <a:buChar char="•"/>
            </a:pPr>
            <a:r>
              <a:rPr lang="en-US" dirty="0"/>
              <a:t>2 states: state can only be modified by PU or the authority</a:t>
            </a:r>
          </a:p>
          <a:p>
            <a:pPr marL="285750" indent="-285750" fontAlgn="base">
              <a:buFont typeface="Arial" panose="020B0604020202020204" pitchFamily="34" charset="0"/>
              <a:buChar char="•"/>
            </a:pPr>
            <a:r>
              <a:rPr lang="en-US" dirty="0"/>
              <a:t>Prevents further leasing of license by SU</a:t>
            </a:r>
          </a:p>
          <a:p>
            <a:endParaRPr lang="en-US" dirty="0"/>
          </a:p>
        </p:txBody>
      </p:sp>
      <p:sp>
        <p:nvSpPr>
          <p:cNvPr id="4" name="Date Placeholder 3">
            <a:extLst>
              <a:ext uri="{FF2B5EF4-FFF2-40B4-BE49-F238E27FC236}">
                <a16:creationId xmlns:a16="http://schemas.microsoft.com/office/drawing/2014/main" id="{FB5837FD-826C-4DBB-BA04-2EC47ED3E0B7}"/>
              </a:ext>
            </a:extLst>
          </p:cNvPr>
          <p:cNvSpPr>
            <a:spLocks noGrp="1"/>
          </p:cNvSpPr>
          <p:nvPr>
            <p:ph type="dt" sz="half" idx="10"/>
          </p:nvPr>
        </p:nvSpPr>
        <p:spPr/>
        <p:txBody>
          <a:bodyPr/>
          <a:lstStyle/>
          <a:p>
            <a:r>
              <a:rPr lang="en-US"/>
              <a:t>WCNC 2019</a:t>
            </a:r>
            <a:endParaRPr lang="en-US" dirty="0"/>
          </a:p>
        </p:txBody>
      </p:sp>
      <p:sp>
        <p:nvSpPr>
          <p:cNvPr id="5" name="Footer Placeholder 4">
            <a:extLst>
              <a:ext uri="{FF2B5EF4-FFF2-40B4-BE49-F238E27FC236}">
                <a16:creationId xmlns:a16="http://schemas.microsoft.com/office/drawing/2014/main" id="{A6E22B57-8412-44A1-8CAE-8B9686163A1B}"/>
              </a:ext>
            </a:extLst>
          </p:cNvPr>
          <p:cNvSpPr>
            <a:spLocks noGrp="1"/>
          </p:cNvSpPr>
          <p:nvPr>
            <p:ph type="ftr" sz="quarter" idx="11"/>
          </p:nvPr>
        </p:nvSpPr>
        <p:spPr/>
        <p:txBody>
          <a:bodyPr/>
          <a:lstStyle/>
          <a:p>
            <a:r>
              <a:rPr lang="en-US" dirty="0"/>
              <a:t>thirasara.14@cse.mrt.ac.lk</a:t>
            </a:r>
          </a:p>
        </p:txBody>
      </p:sp>
      <p:sp>
        <p:nvSpPr>
          <p:cNvPr id="6" name="Slide Number Placeholder 5">
            <a:extLst>
              <a:ext uri="{FF2B5EF4-FFF2-40B4-BE49-F238E27FC236}">
                <a16:creationId xmlns:a16="http://schemas.microsoft.com/office/drawing/2014/main" id="{6129BF6C-504D-43CA-98C8-16679F8CAAFA}"/>
              </a:ext>
            </a:extLst>
          </p:cNvPr>
          <p:cNvSpPr>
            <a:spLocks noGrp="1"/>
          </p:cNvSpPr>
          <p:nvPr>
            <p:ph type="sldNum" sz="quarter" idx="12"/>
          </p:nvPr>
        </p:nvSpPr>
        <p:spPr/>
        <p:txBody>
          <a:bodyPr/>
          <a:lstStyle/>
          <a:p>
            <a:fld id="{6113E31D-E2AB-40D1-8B51-AFA5AFEF393A}" type="slidenum">
              <a:rPr lang="en-US" smtClean="0"/>
              <a:t>7</a:t>
            </a:fld>
            <a:endParaRPr lang="en-US" dirty="0"/>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BC8DA4B-750C-45BD-B0E5-629306081ED2}"/>
                  </a:ext>
                </a:extLst>
              </p:cNvPr>
              <p:cNvSpPr txBox="1"/>
              <p:nvPr/>
            </p:nvSpPr>
            <p:spPr>
              <a:xfrm>
                <a:off x="6168087" y="5257448"/>
                <a:ext cx="5301003" cy="61786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𝑇</m:t>
                          </m:r>
                        </m:sub>
                      </m:sSub>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𝑙𝑒𝑎𝑠𝑒𝑑</m:t>
                              </m:r>
                              <m:r>
                                <a:rPr lang="en-US" b="0" i="1" smtClean="0">
                                  <a:latin typeface="Cambria Math" panose="02040503050406030204" pitchFamily="18" charset="0"/>
                                </a:rPr>
                                <m:t>                         </m:t>
                              </m:r>
                              <m:r>
                                <a:rPr lang="en-US" b="0" i="1" smtClean="0">
                                  <a:latin typeface="Cambria Math" panose="02040503050406030204" pitchFamily="18" charset="0"/>
                                </a:rPr>
                                <m:t>𝑜𝑤𝑛𝑒𝑟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𝑝𝑟𝑖𝑚𝑎𝑟𝑦</m:t>
                              </m:r>
                              <m:r>
                                <a:rPr lang="en-US" b="0" i="1" smtClean="0">
                                  <a:latin typeface="Cambria Math" panose="02040503050406030204" pitchFamily="18" charset="0"/>
                                  <a:ea typeface="Cambria Math" panose="02040503050406030204" pitchFamily="18" charset="0"/>
                                </a:rPr>
                                <m:t>_</m:t>
                              </m:r>
                              <m:r>
                                <a:rPr lang="en-US" b="0" i="1" smtClean="0">
                                  <a:latin typeface="Cambria Math" panose="02040503050406030204" pitchFamily="18" charset="0"/>
                                  <a:ea typeface="Cambria Math" panose="02040503050406030204" pitchFamily="18" charset="0"/>
                                </a:rPr>
                                <m:t>𝑢𝑠𝑒𝑟</m:t>
                              </m:r>
                            </m:e>
                            <m:e>
                              <m:r>
                                <a:rPr lang="en-US" b="0" i="1" smtClean="0">
                                  <a:latin typeface="Cambria Math" panose="02040503050406030204" pitchFamily="18" charset="0"/>
                                </a:rPr>
                                <m:t>𝑛𝑜𝑡</m:t>
                              </m:r>
                              <m:r>
                                <a:rPr lang="en-US" b="0" i="1" smtClean="0">
                                  <a:latin typeface="Cambria Math" panose="02040503050406030204" pitchFamily="18" charset="0"/>
                                </a:rPr>
                                <m:t>_</m:t>
                              </m:r>
                              <m:r>
                                <a:rPr lang="en-US" b="0" i="1" smtClean="0">
                                  <a:latin typeface="Cambria Math" panose="02040503050406030204" pitchFamily="18" charset="0"/>
                                </a:rPr>
                                <m:t>𝑙𝑒𝑎𝑠𝑒𝑑</m:t>
                              </m:r>
                              <m:r>
                                <a:rPr lang="en-US" b="0" i="1" smtClean="0">
                                  <a:latin typeface="Cambria Math" panose="02040503050406030204" pitchFamily="18" charset="0"/>
                                </a:rPr>
                                <m:t>                </m:t>
                              </m:r>
                              <m:r>
                                <a:rPr lang="en-US" b="0" i="1" smtClean="0">
                                  <a:latin typeface="Cambria Math" panose="02040503050406030204" pitchFamily="18" charset="0"/>
                                </a:rPr>
                                <m:t>𝑜𝑤𝑛𝑒𝑟</m:t>
                              </m:r>
                              <m:r>
                                <a:rPr lang="en-US" b="0" i="1" smtClean="0">
                                  <a:latin typeface="Cambria Math" panose="02040503050406030204" pitchFamily="18" charset="0"/>
                                </a:rPr>
                                <m:t>=</m:t>
                              </m:r>
                              <m:r>
                                <a:rPr lang="en-US" b="0" i="1" smtClean="0">
                                  <a:latin typeface="Cambria Math" panose="02040503050406030204" pitchFamily="18" charset="0"/>
                                </a:rPr>
                                <m:t>𝑝𝑟𝑖𝑚𝑎𝑟𝑦</m:t>
                              </m:r>
                              <m:r>
                                <a:rPr lang="en-US" b="0" i="1" smtClean="0">
                                  <a:latin typeface="Cambria Math" panose="02040503050406030204" pitchFamily="18" charset="0"/>
                                </a:rPr>
                                <m:t>_</m:t>
                              </m:r>
                              <m:r>
                                <a:rPr lang="en-US" b="0" i="1" smtClean="0">
                                  <a:latin typeface="Cambria Math" panose="02040503050406030204" pitchFamily="18" charset="0"/>
                                </a:rPr>
                                <m:t>𝑢𝑠𝑒𝑟</m:t>
                              </m:r>
                            </m:e>
                          </m:eqArr>
                        </m:e>
                      </m:d>
                    </m:oMath>
                  </m:oMathPara>
                </a14:m>
                <a:endParaRPr lang="en-US" dirty="0"/>
              </a:p>
            </p:txBody>
          </p:sp>
        </mc:Choice>
        <mc:Fallback xmlns="">
          <p:sp>
            <p:nvSpPr>
              <p:cNvPr id="39" name="TextBox 38">
                <a:extLst>
                  <a:ext uri="{FF2B5EF4-FFF2-40B4-BE49-F238E27FC236}">
                    <a16:creationId xmlns:a16="http://schemas.microsoft.com/office/drawing/2014/main" id="{EBC8DA4B-750C-45BD-B0E5-629306081ED2}"/>
                  </a:ext>
                </a:extLst>
              </p:cNvPr>
              <p:cNvSpPr txBox="1">
                <a:spLocks noRot="1" noChangeAspect="1" noMove="1" noResize="1" noEditPoints="1" noAdjustHandles="1" noChangeArrowheads="1" noChangeShapeType="1" noTextEdit="1"/>
              </p:cNvSpPr>
              <p:nvPr/>
            </p:nvSpPr>
            <p:spPr>
              <a:xfrm>
                <a:off x="6168087" y="5257448"/>
                <a:ext cx="5301003" cy="617861"/>
              </a:xfrm>
              <a:prstGeom prst="rect">
                <a:avLst/>
              </a:prstGeom>
              <a:blipFill>
                <a:blip r:embed="rId8"/>
                <a:stretch>
                  <a:fillRect/>
                </a:stretch>
              </a:blipFill>
            </p:spPr>
            <p:txBody>
              <a:bodyPr/>
              <a:lstStyle/>
              <a:p>
                <a:r>
                  <a:rPr lang="en-US">
                    <a:noFill/>
                  </a:rPr>
                  <a:t> </a:t>
                </a:r>
              </a:p>
            </p:txBody>
          </p:sp>
        </mc:Fallback>
      </mc:AlternateContent>
      <p:sp>
        <p:nvSpPr>
          <p:cNvPr id="42" name="Content Placeholder 39">
            <a:extLst>
              <a:ext uri="{FF2B5EF4-FFF2-40B4-BE49-F238E27FC236}">
                <a16:creationId xmlns:a16="http://schemas.microsoft.com/office/drawing/2014/main" id="{1AE5CB9E-7E21-44D5-8FA5-614F304398B1}"/>
              </a:ext>
            </a:extLst>
          </p:cNvPr>
          <p:cNvSpPr txBox="1">
            <a:spLocks/>
          </p:cNvSpPr>
          <p:nvPr/>
        </p:nvSpPr>
        <p:spPr>
          <a:xfrm>
            <a:off x="6193939" y="1786875"/>
            <a:ext cx="493776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endParaRPr lang="en-US" dirty="0"/>
          </a:p>
          <a:p>
            <a:pPr marL="0" indent="0" fontAlgn="base">
              <a:buNone/>
            </a:pPr>
            <a:endParaRPr lang="en-US" dirty="0"/>
          </a:p>
        </p:txBody>
      </p:sp>
      <p:grpSp>
        <p:nvGrpSpPr>
          <p:cNvPr id="61" name="Group 60">
            <a:extLst>
              <a:ext uri="{FF2B5EF4-FFF2-40B4-BE49-F238E27FC236}">
                <a16:creationId xmlns:a16="http://schemas.microsoft.com/office/drawing/2014/main" id="{23D516F8-5F69-4CE7-A89F-3070EF430AD3}"/>
              </a:ext>
            </a:extLst>
          </p:cNvPr>
          <p:cNvGrpSpPr/>
          <p:nvPr/>
        </p:nvGrpSpPr>
        <p:grpSpPr>
          <a:xfrm>
            <a:off x="6829100" y="2097143"/>
            <a:ext cx="3035776" cy="397907"/>
            <a:chOff x="7000876" y="4314825"/>
            <a:chExt cx="3035776" cy="397907"/>
          </a:xfrm>
        </p:grpSpPr>
        <p:sp>
          <p:nvSpPr>
            <p:cNvPr id="43" name="Rectangle 42">
              <a:extLst>
                <a:ext uri="{FF2B5EF4-FFF2-40B4-BE49-F238E27FC236}">
                  <a16:creationId xmlns:a16="http://schemas.microsoft.com/office/drawing/2014/main" id="{0B7ADFBA-3D56-408A-9BE8-53496E030E0C}"/>
                </a:ext>
              </a:extLst>
            </p:cNvPr>
            <p:cNvSpPr/>
            <p:nvPr/>
          </p:nvSpPr>
          <p:spPr>
            <a:xfrm>
              <a:off x="7000876" y="4333876"/>
              <a:ext cx="381000" cy="3524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B1BA93D-D1D3-4D5B-AACD-75500BC5B8C2}"/>
                </a:ext>
              </a:extLst>
            </p:cNvPr>
            <p:cNvSpPr/>
            <p:nvPr/>
          </p:nvSpPr>
          <p:spPr>
            <a:xfrm>
              <a:off x="7381876" y="4333876"/>
              <a:ext cx="381000" cy="352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012C7B6-2525-4792-8632-23559CABF69C}"/>
                </a:ext>
              </a:extLst>
            </p:cNvPr>
            <p:cNvSpPr/>
            <p:nvPr/>
          </p:nvSpPr>
          <p:spPr>
            <a:xfrm>
              <a:off x="7762876" y="4333876"/>
              <a:ext cx="381000" cy="3524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16D90AA-C0C9-4CFC-9D8A-85B3E94BC4AD}"/>
                </a:ext>
              </a:extLst>
            </p:cNvPr>
            <p:cNvSpPr/>
            <p:nvPr/>
          </p:nvSpPr>
          <p:spPr>
            <a:xfrm>
              <a:off x="8148076" y="4333876"/>
              <a:ext cx="381000" cy="3524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69E8CDA-70E1-478C-8439-76F42DBC3090}"/>
                </a:ext>
              </a:extLst>
            </p:cNvPr>
            <p:cNvSpPr/>
            <p:nvPr/>
          </p:nvSpPr>
          <p:spPr>
            <a:xfrm>
              <a:off x="8524876" y="4333876"/>
              <a:ext cx="381000" cy="3524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B1E638E-DD95-4FAA-A185-D43207DAA501}"/>
                </a:ext>
              </a:extLst>
            </p:cNvPr>
            <p:cNvSpPr/>
            <p:nvPr/>
          </p:nvSpPr>
          <p:spPr>
            <a:xfrm>
              <a:off x="8897852" y="4333876"/>
              <a:ext cx="381000" cy="3524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FF8B2FF-CC93-4ACE-AC73-3004AD62DE6D}"/>
                </a:ext>
              </a:extLst>
            </p:cNvPr>
            <p:cNvSpPr/>
            <p:nvPr/>
          </p:nvSpPr>
          <p:spPr>
            <a:xfrm>
              <a:off x="9274652" y="4333876"/>
              <a:ext cx="381000" cy="3524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5DE157D0-0784-40C8-96F8-D0A8A40DCE8B}"/>
                </a:ext>
              </a:extLst>
            </p:cNvPr>
            <p:cNvSpPr/>
            <p:nvPr/>
          </p:nvSpPr>
          <p:spPr>
            <a:xfrm>
              <a:off x="9655652" y="4333876"/>
              <a:ext cx="381000" cy="3524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7BE044A2-01CF-468C-AED6-E2CEC3C00DE4}"/>
                </a:ext>
              </a:extLst>
            </p:cNvPr>
            <p:cNvSpPr txBox="1"/>
            <p:nvPr/>
          </p:nvSpPr>
          <p:spPr>
            <a:xfrm>
              <a:off x="7048500" y="4343400"/>
              <a:ext cx="190500" cy="369332"/>
            </a:xfrm>
            <a:prstGeom prst="rect">
              <a:avLst/>
            </a:prstGeom>
            <a:noFill/>
          </p:spPr>
          <p:txBody>
            <a:bodyPr wrap="square" rtlCol="0">
              <a:spAutoFit/>
            </a:bodyPr>
            <a:lstStyle/>
            <a:p>
              <a:r>
                <a:rPr lang="en-US" dirty="0"/>
                <a:t>1</a:t>
              </a:r>
            </a:p>
          </p:txBody>
        </p:sp>
        <p:sp>
          <p:nvSpPr>
            <p:cNvPr id="52" name="TextBox 51">
              <a:extLst>
                <a:ext uri="{FF2B5EF4-FFF2-40B4-BE49-F238E27FC236}">
                  <a16:creationId xmlns:a16="http://schemas.microsoft.com/office/drawing/2014/main" id="{EFC6A2F5-0A84-4B47-A987-3C6F84611E3F}"/>
                </a:ext>
              </a:extLst>
            </p:cNvPr>
            <p:cNvSpPr txBox="1"/>
            <p:nvPr/>
          </p:nvSpPr>
          <p:spPr>
            <a:xfrm>
              <a:off x="7419975" y="4333875"/>
              <a:ext cx="190500" cy="369332"/>
            </a:xfrm>
            <a:prstGeom prst="rect">
              <a:avLst/>
            </a:prstGeom>
            <a:noFill/>
          </p:spPr>
          <p:txBody>
            <a:bodyPr wrap="square" rtlCol="0">
              <a:spAutoFit/>
            </a:bodyPr>
            <a:lstStyle/>
            <a:p>
              <a:r>
                <a:rPr lang="en-US" dirty="0"/>
                <a:t>2</a:t>
              </a:r>
            </a:p>
          </p:txBody>
        </p:sp>
        <p:sp>
          <p:nvSpPr>
            <p:cNvPr id="53" name="TextBox 52">
              <a:extLst>
                <a:ext uri="{FF2B5EF4-FFF2-40B4-BE49-F238E27FC236}">
                  <a16:creationId xmlns:a16="http://schemas.microsoft.com/office/drawing/2014/main" id="{AEF38319-4181-4EB4-AC02-3CA76081B59D}"/>
                </a:ext>
              </a:extLst>
            </p:cNvPr>
            <p:cNvSpPr txBox="1"/>
            <p:nvPr/>
          </p:nvSpPr>
          <p:spPr>
            <a:xfrm>
              <a:off x="7810500" y="4334459"/>
              <a:ext cx="190500" cy="369332"/>
            </a:xfrm>
            <a:prstGeom prst="rect">
              <a:avLst/>
            </a:prstGeom>
            <a:noFill/>
          </p:spPr>
          <p:txBody>
            <a:bodyPr wrap="square" rtlCol="0">
              <a:spAutoFit/>
            </a:bodyPr>
            <a:lstStyle/>
            <a:p>
              <a:r>
                <a:rPr lang="en-US" dirty="0"/>
                <a:t>3</a:t>
              </a:r>
            </a:p>
          </p:txBody>
        </p:sp>
        <p:sp>
          <p:nvSpPr>
            <p:cNvPr id="54" name="TextBox 53">
              <a:extLst>
                <a:ext uri="{FF2B5EF4-FFF2-40B4-BE49-F238E27FC236}">
                  <a16:creationId xmlns:a16="http://schemas.microsoft.com/office/drawing/2014/main" id="{DC4BC947-325C-47FA-8BFB-1C772439D142}"/>
                </a:ext>
              </a:extLst>
            </p:cNvPr>
            <p:cNvSpPr txBox="1"/>
            <p:nvPr/>
          </p:nvSpPr>
          <p:spPr>
            <a:xfrm>
              <a:off x="8181975" y="4325422"/>
              <a:ext cx="190500" cy="369332"/>
            </a:xfrm>
            <a:prstGeom prst="rect">
              <a:avLst/>
            </a:prstGeom>
            <a:noFill/>
          </p:spPr>
          <p:txBody>
            <a:bodyPr wrap="square" rtlCol="0">
              <a:spAutoFit/>
            </a:bodyPr>
            <a:lstStyle/>
            <a:p>
              <a:r>
                <a:rPr lang="en-US" dirty="0"/>
                <a:t>4</a:t>
              </a:r>
            </a:p>
          </p:txBody>
        </p:sp>
        <p:sp>
          <p:nvSpPr>
            <p:cNvPr id="55" name="TextBox 54">
              <a:extLst>
                <a:ext uri="{FF2B5EF4-FFF2-40B4-BE49-F238E27FC236}">
                  <a16:creationId xmlns:a16="http://schemas.microsoft.com/office/drawing/2014/main" id="{843A7B98-B085-4DA9-9354-6F4CD4BECAFD}"/>
                </a:ext>
              </a:extLst>
            </p:cNvPr>
            <p:cNvSpPr txBox="1"/>
            <p:nvPr/>
          </p:nvSpPr>
          <p:spPr>
            <a:xfrm>
              <a:off x="8591662" y="4316968"/>
              <a:ext cx="142314" cy="369332"/>
            </a:xfrm>
            <a:prstGeom prst="rect">
              <a:avLst/>
            </a:prstGeom>
            <a:noFill/>
          </p:spPr>
          <p:txBody>
            <a:bodyPr wrap="square" rtlCol="0">
              <a:spAutoFit/>
            </a:bodyPr>
            <a:lstStyle/>
            <a:p>
              <a:r>
                <a:rPr lang="en-US" dirty="0"/>
                <a:t>5</a:t>
              </a:r>
            </a:p>
          </p:txBody>
        </p:sp>
        <p:sp>
          <p:nvSpPr>
            <p:cNvPr id="56" name="TextBox 55">
              <a:extLst>
                <a:ext uri="{FF2B5EF4-FFF2-40B4-BE49-F238E27FC236}">
                  <a16:creationId xmlns:a16="http://schemas.microsoft.com/office/drawing/2014/main" id="{D5AEBD4D-FDCB-41FB-A21C-1ED2879B6556}"/>
                </a:ext>
              </a:extLst>
            </p:cNvPr>
            <p:cNvSpPr txBox="1"/>
            <p:nvPr/>
          </p:nvSpPr>
          <p:spPr>
            <a:xfrm>
              <a:off x="8934563" y="4316968"/>
              <a:ext cx="190500" cy="369332"/>
            </a:xfrm>
            <a:prstGeom prst="rect">
              <a:avLst/>
            </a:prstGeom>
            <a:noFill/>
          </p:spPr>
          <p:txBody>
            <a:bodyPr wrap="square" rtlCol="0">
              <a:spAutoFit/>
            </a:bodyPr>
            <a:lstStyle/>
            <a:p>
              <a:r>
                <a:rPr lang="en-US" dirty="0"/>
                <a:t>6</a:t>
              </a:r>
            </a:p>
          </p:txBody>
        </p:sp>
        <p:sp>
          <p:nvSpPr>
            <p:cNvPr id="57" name="TextBox 56">
              <a:extLst>
                <a:ext uri="{FF2B5EF4-FFF2-40B4-BE49-F238E27FC236}">
                  <a16:creationId xmlns:a16="http://schemas.microsoft.com/office/drawing/2014/main" id="{C286514B-30B0-4A84-8A40-3AFAE0A555AD}"/>
                </a:ext>
              </a:extLst>
            </p:cNvPr>
            <p:cNvSpPr txBox="1"/>
            <p:nvPr/>
          </p:nvSpPr>
          <p:spPr>
            <a:xfrm>
              <a:off x="9341894" y="4314825"/>
              <a:ext cx="190500" cy="369332"/>
            </a:xfrm>
            <a:prstGeom prst="rect">
              <a:avLst/>
            </a:prstGeom>
            <a:noFill/>
          </p:spPr>
          <p:txBody>
            <a:bodyPr wrap="square" rtlCol="0">
              <a:spAutoFit/>
            </a:bodyPr>
            <a:lstStyle/>
            <a:p>
              <a:r>
                <a:rPr lang="en-US" dirty="0"/>
                <a:t>7</a:t>
              </a:r>
            </a:p>
          </p:txBody>
        </p:sp>
        <p:sp>
          <p:nvSpPr>
            <p:cNvPr id="58" name="TextBox 57">
              <a:extLst>
                <a:ext uri="{FF2B5EF4-FFF2-40B4-BE49-F238E27FC236}">
                  <a16:creationId xmlns:a16="http://schemas.microsoft.com/office/drawing/2014/main" id="{4520350B-BF02-410B-A96D-F1EF1ABFD321}"/>
                </a:ext>
              </a:extLst>
            </p:cNvPr>
            <p:cNvSpPr txBox="1"/>
            <p:nvPr/>
          </p:nvSpPr>
          <p:spPr>
            <a:xfrm>
              <a:off x="9655652" y="4325422"/>
              <a:ext cx="190500" cy="369332"/>
            </a:xfrm>
            <a:prstGeom prst="rect">
              <a:avLst/>
            </a:prstGeom>
            <a:noFill/>
          </p:spPr>
          <p:txBody>
            <a:bodyPr wrap="square" rtlCol="0">
              <a:spAutoFit/>
            </a:bodyPr>
            <a:lstStyle/>
            <a:p>
              <a:r>
                <a:rPr lang="en-US" dirty="0"/>
                <a:t>8</a:t>
              </a:r>
            </a:p>
          </p:txBody>
        </p:sp>
      </p:grpSp>
      <p:pic>
        <p:nvPicPr>
          <p:cNvPr id="60" name="Picture 59">
            <a:extLst>
              <a:ext uri="{FF2B5EF4-FFF2-40B4-BE49-F238E27FC236}">
                <a16:creationId xmlns:a16="http://schemas.microsoft.com/office/drawing/2014/main" id="{38428F2E-A35D-4798-8280-EFC5F1F6903B}"/>
              </a:ext>
            </a:extLst>
          </p:cNvPr>
          <p:cNvPicPr>
            <a:picLocks noChangeAspect="1"/>
          </p:cNvPicPr>
          <p:nvPr/>
        </p:nvPicPr>
        <p:blipFill rotWithShape="1">
          <a:blip r:embed="rId9"/>
          <a:srcRect l="26001" t="3111" r="23992" b="17580"/>
          <a:stretch/>
        </p:blipFill>
        <p:spPr>
          <a:xfrm>
            <a:off x="7496501" y="2803219"/>
            <a:ext cx="1720373" cy="1311578"/>
          </a:xfrm>
          <a:prstGeom prst="rect">
            <a:avLst/>
          </a:prstGeom>
        </p:spPr>
      </p:pic>
      <p:pic>
        <p:nvPicPr>
          <p:cNvPr id="63" name="Picture 62">
            <a:extLst>
              <a:ext uri="{FF2B5EF4-FFF2-40B4-BE49-F238E27FC236}">
                <a16:creationId xmlns:a16="http://schemas.microsoft.com/office/drawing/2014/main" id="{442139A2-4848-4F52-8B5D-BE85323883A0}"/>
              </a:ext>
            </a:extLst>
          </p:cNvPr>
          <p:cNvPicPr>
            <a:picLocks noChangeAspect="1"/>
          </p:cNvPicPr>
          <p:nvPr/>
        </p:nvPicPr>
        <p:blipFill>
          <a:blip r:embed="rId10"/>
          <a:stretch>
            <a:fillRect/>
          </a:stretch>
        </p:blipFill>
        <p:spPr>
          <a:xfrm>
            <a:off x="6193939" y="2863779"/>
            <a:ext cx="711687" cy="711687"/>
          </a:xfrm>
          <a:prstGeom prst="rect">
            <a:avLst/>
          </a:prstGeom>
        </p:spPr>
      </p:pic>
      <p:sp>
        <p:nvSpPr>
          <p:cNvPr id="65" name="Arrow: Down 64">
            <a:extLst>
              <a:ext uri="{FF2B5EF4-FFF2-40B4-BE49-F238E27FC236}">
                <a16:creationId xmlns:a16="http://schemas.microsoft.com/office/drawing/2014/main" id="{18EE4F2D-C5BE-4871-916B-F23FFAFC0C21}"/>
              </a:ext>
            </a:extLst>
          </p:cNvPr>
          <p:cNvSpPr/>
          <p:nvPr/>
        </p:nvSpPr>
        <p:spPr>
          <a:xfrm rot="5400000">
            <a:off x="7277960" y="2781709"/>
            <a:ext cx="238471" cy="931684"/>
          </a:xfrm>
          <a:prstGeom prst="downArrow">
            <a:avLst>
              <a:gd name="adj1" fmla="val 50000"/>
              <a:gd name="adj2" fmla="val 28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23793228-47F8-49C0-BD07-DD41089495A5}"/>
              </a:ext>
            </a:extLst>
          </p:cNvPr>
          <p:cNvSpPr txBox="1"/>
          <p:nvPr/>
        </p:nvSpPr>
        <p:spPr>
          <a:xfrm>
            <a:off x="9293376" y="2871445"/>
            <a:ext cx="2740264" cy="1200329"/>
          </a:xfrm>
          <a:prstGeom prst="rect">
            <a:avLst/>
          </a:prstGeom>
          <a:noFill/>
        </p:spPr>
        <p:txBody>
          <a:bodyPr wrap="square" rtlCol="0">
            <a:spAutoFit/>
          </a:bodyPr>
          <a:lstStyle/>
          <a:p>
            <a:r>
              <a:rPr lang="en-US" b="1" dirty="0"/>
              <a:t>Example scenario:</a:t>
            </a:r>
          </a:p>
          <a:p>
            <a:r>
              <a:rPr lang="en-US" dirty="0"/>
              <a:t>Start Frequency: 2.421 GHz </a:t>
            </a:r>
          </a:p>
          <a:p>
            <a:r>
              <a:rPr lang="en-US" dirty="0"/>
              <a:t>End Frequency:  2.443 GHz</a:t>
            </a:r>
          </a:p>
          <a:p>
            <a:r>
              <a:rPr lang="en-US" dirty="0"/>
              <a:t>Location: </a:t>
            </a:r>
            <a:r>
              <a:rPr lang="en-US" sz="1600" dirty="0"/>
              <a:t>Colombo, Sri Lanka</a:t>
            </a:r>
            <a:endParaRPr lang="en-US" dirty="0"/>
          </a:p>
        </p:txBody>
      </p:sp>
      <p:sp>
        <p:nvSpPr>
          <p:cNvPr id="67" name="TextBox 66">
            <a:extLst>
              <a:ext uri="{FF2B5EF4-FFF2-40B4-BE49-F238E27FC236}">
                <a16:creationId xmlns:a16="http://schemas.microsoft.com/office/drawing/2014/main" id="{31B3E852-922B-4526-94A3-1B8CF50ED0D3}"/>
              </a:ext>
            </a:extLst>
          </p:cNvPr>
          <p:cNvSpPr txBox="1"/>
          <p:nvPr/>
        </p:nvSpPr>
        <p:spPr>
          <a:xfrm>
            <a:off x="6682414" y="1741604"/>
            <a:ext cx="4811876" cy="369332"/>
          </a:xfrm>
          <a:prstGeom prst="rect">
            <a:avLst/>
          </a:prstGeom>
          <a:noFill/>
        </p:spPr>
        <p:txBody>
          <a:bodyPr wrap="square" rtlCol="0">
            <a:spAutoFit/>
          </a:bodyPr>
          <a:lstStyle/>
          <a:p>
            <a:r>
              <a:rPr lang="en-US" b="1" dirty="0"/>
              <a:t>Lowest frequency range that can be given out</a:t>
            </a:r>
            <a:endParaRPr lang="en-US" dirty="0"/>
          </a:p>
        </p:txBody>
      </p:sp>
    </p:spTree>
    <p:extLst>
      <p:ext uri="{BB962C8B-B14F-4D97-AF65-F5344CB8AC3E}">
        <p14:creationId xmlns:p14="http://schemas.microsoft.com/office/powerpoint/2010/main" val="1415790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9026-FCE7-4839-81CD-DC6E62F403F7}"/>
              </a:ext>
            </a:extLst>
          </p:cNvPr>
          <p:cNvSpPr>
            <a:spLocks noGrp="1"/>
          </p:cNvSpPr>
          <p:nvPr>
            <p:ph type="title"/>
          </p:nvPr>
        </p:nvSpPr>
        <p:spPr>
          <a:xfrm>
            <a:off x="1097280" y="286603"/>
            <a:ext cx="10058400" cy="1450757"/>
          </a:xfrm>
        </p:spPr>
        <p:txBody>
          <a:bodyPr/>
          <a:lstStyle/>
          <a:p>
            <a:r>
              <a:rPr lang="en-US" b="1" dirty="0"/>
              <a:t>Initial Token Offering (ITO)</a:t>
            </a:r>
          </a:p>
        </p:txBody>
      </p:sp>
      <p:sp>
        <p:nvSpPr>
          <p:cNvPr id="4" name="Date Placeholder 3">
            <a:extLst>
              <a:ext uri="{FF2B5EF4-FFF2-40B4-BE49-F238E27FC236}">
                <a16:creationId xmlns:a16="http://schemas.microsoft.com/office/drawing/2014/main" id="{C6F5F9B5-9D36-4988-9FDE-E52867987339}"/>
              </a:ext>
            </a:extLst>
          </p:cNvPr>
          <p:cNvSpPr>
            <a:spLocks noGrp="1"/>
          </p:cNvSpPr>
          <p:nvPr>
            <p:ph type="dt" sz="half" idx="10"/>
          </p:nvPr>
        </p:nvSpPr>
        <p:spPr/>
        <p:txBody>
          <a:bodyPr/>
          <a:lstStyle/>
          <a:p>
            <a:r>
              <a:rPr lang="en-US"/>
              <a:t>WCNC 2019</a:t>
            </a:r>
            <a:endParaRPr lang="en-US" dirty="0"/>
          </a:p>
        </p:txBody>
      </p:sp>
      <p:sp>
        <p:nvSpPr>
          <p:cNvPr id="5" name="Footer Placeholder 4">
            <a:extLst>
              <a:ext uri="{FF2B5EF4-FFF2-40B4-BE49-F238E27FC236}">
                <a16:creationId xmlns:a16="http://schemas.microsoft.com/office/drawing/2014/main" id="{B7F08697-A0D0-4094-A263-805AA36556BB}"/>
              </a:ext>
            </a:extLst>
          </p:cNvPr>
          <p:cNvSpPr>
            <a:spLocks noGrp="1"/>
          </p:cNvSpPr>
          <p:nvPr>
            <p:ph type="ftr" sz="quarter" idx="11"/>
          </p:nvPr>
        </p:nvSpPr>
        <p:spPr/>
        <p:txBody>
          <a:bodyPr/>
          <a:lstStyle/>
          <a:p>
            <a:r>
              <a:rPr lang="en-US"/>
              <a:t>thirasara.14@cse.mrt.ac.lk</a:t>
            </a:r>
            <a:endParaRPr lang="en-US" dirty="0"/>
          </a:p>
        </p:txBody>
      </p:sp>
      <p:sp>
        <p:nvSpPr>
          <p:cNvPr id="6" name="Slide Number Placeholder 5">
            <a:extLst>
              <a:ext uri="{FF2B5EF4-FFF2-40B4-BE49-F238E27FC236}">
                <a16:creationId xmlns:a16="http://schemas.microsoft.com/office/drawing/2014/main" id="{995E8A14-0D0B-4DB1-B6A8-F4DE26644CD1}"/>
              </a:ext>
            </a:extLst>
          </p:cNvPr>
          <p:cNvSpPr>
            <a:spLocks noGrp="1"/>
          </p:cNvSpPr>
          <p:nvPr>
            <p:ph type="sldNum" sz="quarter" idx="12"/>
          </p:nvPr>
        </p:nvSpPr>
        <p:spPr/>
        <p:txBody>
          <a:bodyPr/>
          <a:lstStyle/>
          <a:p>
            <a:fld id="{6113E31D-E2AB-40D1-8B51-AFA5AFEF393A}" type="slidenum">
              <a:rPr lang="en-US" smtClean="0"/>
              <a:t>8</a:t>
            </a:fld>
            <a:endParaRPr lang="en-US" dirty="0"/>
          </a:p>
        </p:txBody>
      </p:sp>
      <p:sp>
        <p:nvSpPr>
          <p:cNvPr id="8" name="TextBox 7">
            <a:extLst>
              <a:ext uri="{FF2B5EF4-FFF2-40B4-BE49-F238E27FC236}">
                <a16:creationId xmlns:a16="http://schemas.microsoft.com/office/drawing/2014/main" id="{657A1E92-E398-4DD5-A62A-50E3A4194ECA}"/>
              </a:ext>
            </a:extLst>
          </p:cNvPr>
          <p:cNvSpPr txBox="1"/>
          <p:nvPr/>
        </p:nvSpPr>
        <p:spPr>
          <a:xfrm>
            <a:off x="1097280" y="2383038"/>
            <a:ext cx="10295397" cy="1846659"/>
          </a:xfrm>
          <a:prstGeom prst="rect">
            <a:avLst/>
          </a:prstGeom>
          <a:noFill/>
        </p:spPr>
        <p:txBody>
          <a:bodyPr wrap="square" rtlCol="0">
            <a:spAutoFit/>
          </a:bodyPr>
          <a:lstStyle/>
          <a:p>
            <a:pPr>
              <a:buFont typeface="Wingdings" panose="05000000000000000000" pitchFamily="2" charset="2"/>
              <a:buChar char="§"/>
            </a:pPr>
            <a:r>
              <a:rPr lang="en-US" sz="2400" b="1" dirty="0"/>
              <a:t> </a:t>
            </a:r>
            <a:r>
              <a:rPr lang="en-US" sz="2400" dirty="0"/>
              <a:t>To request a </a:t>
            </a:r>
            <a:r>
              <a:rPr lang="en-US" sz="2400" b="1" dirty="0"/>
              <a:t>license</a:t>
            </a:r>
            <a:r>
              <a:rPr lang="en-US" sz="2400" dirty="0"/>
              <a:t> from the authority</a:t>
            </a:r>
            <a:endParaRPr lang="en-US" sz="2400" b="1" dirty="0"/>
          </a:p>
          <a:p>
            <a:pPr>
              <a:buFont typeface="Wingdings" panose="05000000000000000000" pitchFamily="2" charset="2"/>
              <a:buChar char="§"/>
            </a:pPr>
            <a:r>
              <a:rPr lang="en-US" sz="2400" b="1" dirty="0"/>
              <a:t> PU</a:t>
            </a:r>
            <a:r>
              <a:rPr lang="en-US" sz="2400" dirty="0"/>
              <a:t>s can request spectral tokens from authority for unallocated frequency bands</a:t>
            </a:r>
          </a:p>
          <a:p>
            <a:pPr>
              <a:buFont typeface="Wingdings" panose="05000000000000000000" pitchFamily="2" charset="2"/>
              <a:buChar char="§"/>
            </a:pPr>
            <a:r>
              <a:rPr lang="en-US" sz="2400" dirty="0"/>
              <a:t> </a:t>
            </a:r>
            <a:r>
              <a:rPr lang="en-US" sz="2400" b="1" dirty="0"/>
              <a:t>Authority</a:t>
            </a:r>
            <a:r>
              <a:rPr lang="en-US" sz="2400" dirty="0"/>
              <a:t> generates </a:t>
            </a:r>
            <a:r>
              <a:rPr lang="en-US" sz="2400" dirty="0">
                <a:solidFill>
                  <a:schemeClr val="accent2">
                    <a:lumMod val="60000"/>
                    <a:lumOff val="40000"/>
                  </a:schemeClr>
                </a:solidFill>
              </a:rPr>
              <a:t>spectral tokens </a:t>
            </a:r>
            <a:r>
              <a:rPr lang="en-US" sz="2400" dirty="0"/>
              <a:t>&amp; transfer ownership of the spectral token to respective </a:t>
            </a:r>
            <a:r>
              <a:rPr lang="en-US" sz="2400" b="1" dirty="0"/>
              <a:t>PU</a:t>
            </a:r>
          </a:p>
          <a:p>
            <a:endParaRPr lang="en-US" dirty="0"/>
          </a:p>
        </p:txBody>
      </p:sp>
    </p:spTree>
    <p:extLst>
      <p:ext uri="{BB962C8B-B14F-4D97-AF65-F5344CB8AC3E}">
        <p14:creationId xmlns:p14="http://schemas.microsoft.com/office/powerpoint/2010/main" val="831568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5512D1EE-3F61-4D8B-90E0-3A70E04DAB2C}"/>
              </a:ext>
            </a:extLst>
          </p:cNvPr>
          <p:cNvSpPr>
            <a:spLocks noGrp="1"/>
          </p:cNvSpPr>
          <p:nvPr>
            <p:ph type="title"/>
          </p:nvPr>
        </p:nvSpPr>
        <p:spPr/>
        <p:txBody>
          <a:bodyPr/>
          <a:lstStyle/>
          <a:p>
            <a:r>
              <a:rPr lang="en-US" b="1" dirty="0"/>
              <a:t>Main Sub Models</a:t>
            </a:r>
            <a:endParaRPr lang="en-US" dirty="0"/>
          </a:p>
        </p:txBody>
      </p:sp>
      <p:sp>
        <p:nvSpPr>
          <p:cNvPr id="32" name="Content Placeholder 2">
            <a:extLst>
              <a:ext uri="{FF2B5EF4-FFF2-40B4-BE49-F238E27FC236}">
                <a16:creationId xmlns:a16="http://schemas.microsoft.com/office/drawing/2014/main" id="{ACD79FFB-945C-4373-BC99-D75AC69DE7E5}"/>
              </a:ext>
            </a:extLst>
          </p:cNvPr>
          <p:cNvSpPr txBox="1">
            <a:spLocks/>
          </p:cNvSpPr>
          <p:nvPr/>
        </p:nvSpPr>
        <p:spPr>
          <a:xfrm>
            <a:off x="1135108" y="1855531"/>
            <a:ext cx="4822804" cy="4023360"/>
          </a:xfrm>
          <a:prstGeom prst="rect">
            <a:avLst/>
          </a:prstGeom>
          <a:solidFill>
            <a:schemeClr val="accent1">
              <a:lumMod val="40000"/>
              <a:lumOff val="60000"/>
            </a:schemeClr>
          </a:solid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800" b="1" dirty="0"/>
              <a:t>Advertise based DSA</a:t>
            </a:r>
          </a:p>
          <a:p>
            <a:pPr>
              <a:buFont typeface="Wingdings" panose="05000000000000000000" pitchFamily="2" charset="2"/>
              <a:buChar char="§"/>
            </a:pPr>
            <a:r>
              <a:rPr lang="en-US" b="1" dirty="0"/>
              <a:t> </a:t>
            </a:r>
            <a:r>
              <a:rPr lang="en-US" dirty="0"/>
              <a:t>To advertise license to </a:t>
            </a:r>
            <a:r>
              <a:rPr lang="en-US" b="1" dirty="0"/>
              <a:t>SU</a:t>
            </a:r>
            <a:r>
              <a:rPr lang="en-US" dirty="0"/>
              <a:t>s</a:t>
            </a:r>
            <a:endParaRPr lang="en-US" b="1" dirty="0"/>
          </a:p>
          <a:p>
            <a:pPr>
              <a:buFont typeface="Wingdings" panose="05000000000000000000" pitchFamily="2" charset="2"/>
              <a:buChar char="§"/>
            </a:pPr>
            <a:r>
              <a:rPr lang="en-US" b="1" dirty="0"/>
              <a:t> </a:t>
            </a:r>
            <a:r>
              <a:rPr lang="en-US" dirty="0"/>
              <a:t>Initiated by </a:t>
            </a:r>
            <a:r>
              <a:rPr lang="en-US" b="1" dirty="0"/>
              <a:t>PU</a:t>
            </a:r>
            <a:r>
              <a:rPr lang="en-US" dirty="0"/>
              <a:t>s</a:t>
            </a:r>
          </a:p>
          <a:p>
            <a:pPr>
              <a:buFont typeface="Wingdings" panose="05000000000000000000" pitchFamily="2" charset="2"/>
              <a:buChar char="§"/>
            </a:pPr>
            <a:r>
              <a:rPr lang="en-US" dirty="0"/>
              <a:t> PU can dynamically allocate</a:t>
            </a:r>
          </a:p>
          <a:p>
            <a:pPr lvl="1">
              <a:buFont typeface="Wingdings" panose="05000000000000000000" pitchFamily="2" charset="2"/>
              <a:buChar char="§"/>
            </a:pPr>
            <a:r>
              <a:rPr lang="en-US" dirty="0"/>
              <a:t>Price </a:t>
            </a:r>
          </a:p>
          <a:p>
            <a:pPr lvl="1">
              <a:buFont typeface="Wingdings" panose="05000000000000000000" pitchFamily="2" charset="2"/>
              <a:buChar char="§"/>
            </a:pPr>
            <a:r>
              <a:rPr lang="en-US" dirty="0"/>
              <a:t>Time to lease/bid</a:t>
            </a:r>
          </a:p>
          <a:p>
            <a:pPr lvl="1">
              <a:buFont typeface="Wingdings" panose="05000000000000000000" pitchFamily="2" charset="2"/>
              <a:buChar char="§"/>
            </a:pPr>
            <a:r>
              <a:rPr lang="en-US" dirty="0"/>
              <a:t>Leasing time duration</a:t>
            </a:r>
          </a:p>
          <a:p>
            <a:pPr>
              <a:buFont typeface="Wingdings" panose="05000000000000000000" pitchFamily="2" charset="2"/>
              <a:buChar char="§"/>
            </a:pPr>
            <a:r>
              <a:rPr lang="en-US" dirty="0"/>
              <a:t> PU can decide the leasing policy</a:t>
            </a:r>
          </a:p>
          <a:p>
            <a:pPr lvl="1">
              <a:buFont typeface="Wingdings" panose="05000000000000000000" pitchFamily="2" charset="2"/>
              <a:buChar char="§"/>
            </a:pPr>
            <a:r>
              <a:rPr lang="en-US" b="1" dirty="0"/>
              <a:t>FCFS</a:t>
            </a:r>
          </a:p>
          <a:p>
            <a:pPr lvl="1">
              <a:buFont typeface="Wingdings" panose="05000000000000000000" pitchFamily="2" charset="2"/>
              <a:buChar char="§"/>
            </a:pPr>
            <a:r>
              <a:rPr lang="en-US" b="1" dirty="0"/>
              <a:t>Competitive bidding</a:t>
            </a:r>
          </a:p>
        </p:txBody>
      </p:sp>
      <p:sp>
        <p:nvSpPr>
          <p:cNvPr id="34" name="Content Placeholder 2">
            <a:extLst>
              <a:ext uri="{FF2B5EF4-FFF2-40B4-BE49-F238E27FC236}">
                <a16:creationId xmlns:a16="http://schemas.microsoft.com/office/drawing/2014/main" id="{F8E1A0AA-2C01-4EEE-A123-0C81F45B45C8}"/>
              </a:ext>
            </a:extLst>
          </p:cNvPr>
          <p:cNvSpPr txBox="1">
            <a:spLocks/>
          </p:cNvSpPr>
          <p:nvPr/>
        </p:nvSpPr>
        <p:spPr>
          <a:xfrm>
            <a:off x="6332876" y="1886213"/>
            <a:ext cx="4822804" cy="4023360"/>
          </a:xfrm>
          <a:prstGeom prst="rect">
            <a:avLst/>
          </a:prstGeom>
          <a:solidFill>
            <a:schemeClr val="accent1">
              <a:lumMod val="20000"/>
              <a:lumOff val="80000"/>
            </a:schemeClr>
          </a:solid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800" b="1" dirty="0"/>
              <a:t>Sensing based DSA</a:t>
            </a:r>
          </a:p>
          <a:p>
            <a:pPr>
              <a:buFont typeface="Wingdings" panose="05000000000000000000" pitchFamily="2" charset="2"/>
              <a:buChar char="§"/>
            </a:pPr>
            <a:r>
              <a:rPr lang="en-US" dirty="0"/>
              <a:t> To request a license from a PU</a:t>
            </a:r>
          </a:p>
          <a:p>
            <a:pPr>
              <a:buFont typeface="Wingdings" panose="05000000000000000000" pitchFamily="2" charset="2"/>
              <a:buChar char="§"/>
            </a:pPr>
            <a:r>
              <a:rPr lang="en-US" dirty="0"/>
              <a:t> Initiated by SUs (sensing)</a:t>
            </a:r>
          </a:p>
          <a:p>
            <a:pPr>
              <a:buFont typeface="Wingdings" panose="05000000000000000000" pitchFamily="2" charset="2"/>
              <a:buChar char="§"/>
            </a:pPr>
            <a:r>
              <a:rPr lang="en-US" dirty="0"/>
              <a:t> Once requested, an event is triggered &amp; PU is notified</a:t>
            </a:r>
          </a:p>
          <a:p>
            <a:pPr>
              <a:buFont typeface="Wingdings" panose="05000000000000000000" pitchFamily="2" charset="2"/>
              <a:buChar char="§"/>
            </a:pPr>
            <a:r>
              <a:rPr lang="en-US" dirty="0"/>
              <a:t> If PU is willing to lease, request is accepted, else it is declined</a:t>
            </a:r>
          </a:p>
          <a:p>
            <a:pPr>
              <a:buFont typeface="Wingdings" panose="05000000000000000000" pitchFamily="2" charset="2"/>
              <a:buChar char="§"/>
            </a:pPr>
            <a:r>
              <a:rPr lang="en-US" dirty="0"/>
              <a:t> If multiple requests, smart contract selects the best offer</a:t>
            </a:r>
          </a:p>
          <a:p>
            <a:pPr>
              <a:buFont typeface="Wingdings" panose="05000000000000000000" pitchFamily="2" charset="2"/>
              <a:buChar char="§"/>
            </a:pPr>
            <a:endParaRPr lang="en-US" dirty="0"/>
          </a:p>
          <a:p>
            <a:pPr>
              <a:buFont typeface="Wingdings" panose="05000000000000000000" pitchFamily="2" charset="2"/>
              <a:buChar char="§"/>
            </a:pPr>
            <a:endParaRPr lang="en-US" b="1" dirty="0"/>
          </a:p>
        </p:txBody>
      </p:sp>
      <p:sp>
        <p:nvSpPr>
          <p:cNvPr id="35" name="Date Placeholder 34">
            <a:extLst>
              <a:ext uri="{FF2B5EF4-FFF2-40B4-BE49-F238E27FC236}">
                <a16:creationId xmlns:a16="http://schemas.microsoft.com/office/drawing/2014/main" id="{E124ADA3-3EDA-4FD8-B3FC-0D5160D39E3B}"/>
              </a:ext>
            </a:extLst>
          </p:cNvPr>
          <p:cNvSpPr>
            <a:spLocks noGrp="1"/>
          </p:cNvSpPr>
          <p:nvPr>
            <p:ph type="dt" sz="half" idx="10"/>
          </p:nvPr>
        </p:nvSpPr>
        <p:spPr/>
        <p:txBody>
          <a:bodyPr/>
          <a:lstStyle/>
          <a:p>
            <a:r>
              <a:rPr lang="en-US"/>
              <a:t>WCNC 2019</a:t>
            </a:r>
            <a:endParaRPr lang="en-US" dirty="0"/>
          </a:p>
        </p:txBody>
      </p:sp>
      <p:sp>
        <p:nvSpPr>
          <p:cNvPr id="36" name="Footer Placeholder 35">
            <a:extLst>
              <a:ext uri="{FF2B5EF4-FFF2-40B4-BE49-F238E27FC236}">
                <a16:creationId xmlns:a16="http://schemas.microsoft.com/office/drawing/2014/main" id="{C8738031-0AEA-4C4B-8A20-A65C5A511CBA}"/>
              </a:ext>
            </a:extLst>
          </p:cNvPr>
          <p:cNvSpPr>
            <a:spLocks noGrp="1"/>
          </p:cNvSpPr>
          <p:nvPr>
            <p:ph type="ftr" sz="quarter" idx="11"/>
          </p:nvPr>
        </p:nvSpPr>
        <p:spPr/>
        <p:txBody>
          <a:bodyPr/>
          <a:lstStyle/>
          <a:p>
            <a:r>
              <a:rPr lang="en-US" dirty="0"/>
              <a:t>thirasara.14@cse.mrt.ac.lk</a:t>
            </a:r>
          </a:p>
        </p:txBody>
      </p:sp>
      <p:sp>
        <p:nvSpPr>
          <p:cNvPr id="37" name="Slide Number Placeholder 36">
            <a:extLst>
              <a:ext uri="{FF2B5EF4-FFF2-40B4-BE49-F238E27FC236}">
                <a16:creationId xmlns:a16="http://schemas.microsoft.com/office/drawing/2014/main" id="{963F275D-BEFF-4BFB-A199-9CE719938930}"/>
              </a:ext>
            </a:extLst>
          </p:cNvPr>
          <p:cNvSpPr>
            <a:spLocks noGrp="1"/>
          </p:cNvSpPr>
          <p:nvPr>
            <p:ph type="sldNum" sz="quarter" idx="12"/>
          </p:nvPr>
        </p:nvSpPr>
        <p:spPr/>
        <p:txBody>
          <a:bodyPr/>
          <a:lstStyle/>
          <a:p>
            <a:fld id="{6113E31D-E2AB-40D1-8B51-AFA5AFEF393A}" type="slidenum">
              <a:rPr lang="en-US" smtClean="0"/>
              <a:t>9</a:t>
            </a:fld>
            <a:endParaRPr lang="en-US" dirty="0"/>
          </a:p>
        </p:txBody>
      </p:sp>
    </p:spTree>
    <p:extLst>
      <p:ext uri="{BB962C8B-B14F-4D97-AF65-F5344CB8AC3E}">
        <p14:creationId xmlns:p14="http://schemas.microsoft.com/office/powerpoint/2010/main" val="150349820"/>
      </p:ext>
    </p:extLst>
  </p:cSld>
  <p:clrMapOvr>
    <a:masterClrMapping/>
  </p:clrMapOvr>
</p:sld>
</file>

<file path=ppt/theme/theme1.xml><?xml version="1.0" encoding="utf-8"?>
<a:theme xmlns:a="http://schemas.openxmlformats.org/drawingml/2006/main" name="Retrospect">
  <a:themeElements>
    <a:clrScheme name="Custom 5">
      <a:dk1>
        <a:srgbClr val="000000"/>
      </a:dk1>
      <a:lt1>
        <a:sysClr val="window" lastClr="FFFFFF"/>
      </a:lt1>
      <a:dk2>
        <a:srgbClr val="FFFFFF"/>
      </a:dk2>
      <a:lt2>
        <a:srgbClr val="CCDDEA"/>
      </a:lt2>
      <a:accent1>
        <a:srgbClr val="1769C3"/>
      </a:accent1>
      <a:accent2>
        <a:srgbClr val="181E6E"/>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2401</TotalTime>
  <Words>1431</Words>
  <Application>Microsoft Office PowerPoint</Application>
  <PresentationFormat>Widescreen</PresentationFormat>
  <Paragraphs>288</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Cambria Math</vt:lpstr>
      <vt:lpstr>Wingdings</vt:lpstr>
      <vt:lpstr>Retrospect</vt:lpstr>
      <vt:lpstr>Dynamic Spectrum Access Via Smart Contracts on Blockchain</vt:lpstr>
      <vt:lpstr>Contribution</vt:lpstr>
      <vt:lpstr>Wireless Spectrum </vt:lpstr>
      <vt:lpstr>Spectrum Sharing</vt:lpstr>
      <vt:lpstr>Guaranteed Spectrum Sharing for Untrusted Users</vt:lpstr>
      <vt:lpstr>Proposed System Overview</vt:lpstr>
      <vt:lpstr>Spectral Token</vt:lpstr>
      <vt:lpstr>Initial Token Offering (ITO)</vt:lpstr>
      <vt:lpstr>Main Sub Models</vt:lpstr>
      <vt:lpstr>High-Level Workflow </vt:lpstr>
      <vt:lpstr>Proof of Concept</vt:lpstr>
      <vt:lpstr>Experimental Setup</vt:lpstr>
      <vt:lpstr>Results and Performance Analysis</vt:lpstr>
      <vt:lpstr>Results and Performance Analysis Contd.</vt:lpstr>
      <vt:lpstr>Results and Performance Analysis Contd.</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Spectrum Access via Smart Contracts on Blockchain</dc:title>
  <dc:creator>Nethmi Ariyarathna</dc:creator>
  <cp:lastModifiedBy> </cp:lastModifiedBy>
  <cp:revision>178</cp:revision>
  <dcterms:created xsi:type="dcterms:W3CDTF">2019-04-11T21:49:53Z</dcterms:created>
  <dcterms:modified xsi:type="dcterms:W3CDTF">2019-05-30T21:26:31Z</dcterms:modified>
</cp:coreProperties>
</file>